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31"/>
  </p:notesMasterIdLst>
  <p:sldIdLst>
    <p:sldId id="258" r:id="rId5"/>
    <p:sldId id="283" r:id="rId6"/>
    <p:sldId id="285" r:id="rId7"/>
    <p:sldId id="287" r:id="rId8"/>
    <p:sldId id="284" r:id="rId9"/>
    <p:sldId id="286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7" r:id="rId19"/>
    <p:sldId id="296" r:id="rId20"/>
    <p:sldId id="298" r:id="rId21"/>
    <p:sldId id="299" r:id="rId22"/>
    <p:sldId id="300" r:id="rId23"/>
    <p:sldId id="304" r:id="rId24"/>
    <p:sldId id="303" r:id="rId25"/>
    <p:sldId id="305" r:id="rId26"/>
    <p:sldId id="308" r:id="rId27"/>
    <p:sldId id="306" r:id="rId28"/>
    <p:sldId id="309" r:id="rId29"/>
    <p:sldId id="307" r:id="rId30"/>
  </p:sldIdLst>
  <p:sldSz cx="12192000" cy="6858000"/>
  <p:notesSz cx="6858000" cy="9144000"/>
  <p:embeddedFontLst>
    <p:embeddedFont>
      <p:font typeface="나눔바른고딕OTF" panose="02020603020101020101" pitchFamily="18" charset="-127"/>
      <p:regular r:id="rId32"/>
      <p:bold r:id="rId33"/>
    </p:embeddedFont>
    <p:embeddedFont>
      <p:font typeface="나눔스퀘어 Bold" panose="020B0600000101010101" pitchFamily="50" charset="-127"/>
      <p:bold r:id="rId34"/>
    </p:embeddedFont>
    <p:embeddedFont>
      <p:font typeface="나눔스퀘어 ExtraBold" panose="020B0600000101010101" pitchFamily="50" charset="-127"/>
      <p:bold r:id="rId35"/>
    </p:embeddedFon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00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86631A-C154-49ED-927D-27D34EFBAD80}" v="26" dt="2025-05-09T09:53:19.159"/>
    <p1510:client id="{1DAC3ADA-EC6F-443C-A1B6-A0AFEFDE6434}" v="4582" dt="2025-05-09T04:16:54.780"/>
    <p1510:client id="{4426B1EB-ABFD-475F-8A81-0FC0698CBD2E}" v="4852" dt="2025-05-09T13:09:17.929"/>
    <p1510:client id="{C5EB9C7A-6788-4517-AFB9-93CFBC69859F}" v="2830" dt="2025-05-09T13:09:23.043"/>
    <p1510:client id="{EA0E7E69-4AAB-4959-85AF-B75FA22861DD}" v="170" dt="2025-05-09T13:45:50.179"/>
    <p1510:client id="{F92E7ACC-78F3-4A59-B810-DF9E14B75A96}" v="5091" dt="2025-05-09T14:36:27.2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font" Target="fonts/font3.fntdata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4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2.fntdata"/><Relationship Id="rId38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6E9A8-20BE-46B5-80DA-CCBC10905D7F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B9BFA9-B207-4097-8A2E-60F1F1BF0F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865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4041DED7-343D-7192-8F79-7CF6CF9B9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983" y="448230"/>
            <a:ext cx="10515600" cy="695609"/>
          </a:xfrm>
        </p:spPr>
        <p:txBody>
          <a:bodyPr>
            <a:normAutofit/>
          </a:bodyPr>
          <a:lstStyle>
            <a:lvl1pPr>
              <a:defRPr sz="40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모서리가 둥근 직사각형 14">
            <a:extLst>
              <a:ext uri="{FF2B5EF4-FFF2-40B4-BE49-F238E27FC236}">
                <a16:creationId xmlns:a16="http://schemas.microsoft.com/office/drawing/2014/main" id="{E4A9CA82-0E42-DD88-066A-D375613A0E2D}"/>
              </a:ext>
            </a:extLst>
          </p:cNvPr>
          <p:cNvSpPr/>
          <p:nvPr userDrawn="1"/>
        </p:nvSpPr>
        <p:spPr>
          <a:xfrm>
            <a:off x="689499" y="1266936"/>
            <a:ext cx="10813002" cy="4629772"/>
          </a:xfrm>
          <a:prstGeom prst="roundRect">
            <a:avLst>
              <a:gd name="adj" fmla="val 340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0DE11CE-E821-2115-9C8A-6A6AA021BECE}"/>
              </a:ext>
            </a:extLst>
          </p:cNvPr>
          <p:cNvSpPr/>
          <p:nvPr userDrawn="1"/>
        </p:nvSpPr>
        <p:spPr>
          <a:xfrm>
            <a:off x="0" y="6257096"/>
            <a:ext cx="12192000" cy="60090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0584818D-B5A4-A70D-9E9F-974E8058CD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9199" y="1367000"/>
            <a:ext cx="9660383" cy="4340994"/>
          </a:xfrm>
        </p:spPr>
        <p:txBody>
          <a:bodyPr/>
          <a:lstStyle>
            <a:lvl1pPr marL="457200" indent="-457200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>
                <a:latin typeface="나눔바른고딕OTF" panose="02020603020101020101" pitchFamily="18" charset="-127"/>
                <a:ea typeface="나눔바른고딕OTF" panose="02020603020101020101" pitchFamily="18" charset="-127"/>
              </a:defRPr>
            </a:lvl1pPr>
            <a:lvl2pPr marL="742950" indent="-285750"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sz="1800">
                <a:latin typeface="나눔바른고딕OTF" panose="02020603020101020101" pitchFamily="18" charset="-127"/>
                <a:ea typeface="나눔바른고딕OTF" panose="02020603020101020101" pitchFamily="18" charset="-127"/>
              </a:defRPr>
            </a:lvl2pPr>
            <a:lvl3pPr marL="1143000" indent="-228600">
              <a:buFont typeface="Wingdings" panose="05000000000000000000" pitchFamily="2" charset="2"/>
              <a:buChar char="ü"/>
              <a:defRPr sz="1200">
                <a:latin typeface="나눔바른고딕OTF" panose="02020603020101020101" pitchFamily="18" charset="-127"/>
                <a:ea typeface="나눔바른고딕OTF" panose="02020603020101020101" pitchFamily="18" charset="-127"/>
              </a:defRPr>
            </a:lvl3pPr>
            <a:lvl4pPr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  <a:endParaRPr lang="en-US" altLang="ko-KR" dirty="0"/>
          </a:p>
          <a:p>
            <a:pPr lvl="2"/>
            <a:r>
              <a:rPr lang="ko-KR" altLang="en-US" dirty="0"/>
              <a:t>세 번째 수준</a:t>
            </a:r>
          </a:p>
        </p:txBody>
      </p:sp>
      <p:pic>
        <p:nvPicPr>
          <p:cNvPr id="5" name="그림 4" descr="텍스트, 폰트, 로고, 그래픽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CB9320B-E572-FFC9-4455-CD337225F3E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22240" y="6260724"/>
            <a:ext cx="1654298" cy="5709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55108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F6F2D-3ECE-64E8-20AF-4895F3EF1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41D32BA-1C7F-C83A-08F2-F21C4DC414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C3E575-B09D-80B0-E9A8-A54F5251BA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4927A7-9C8A-BD79-A960-E236009E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744C4-1BCA-C850-DFAB-9913354C9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2278DB-0E4C-93BC-7E94-C9A54670C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81774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7C1CF-EDF5-AE9A-A002-1A5483E1C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2C70AA0-95F8-89F7-B58A-CA359E252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22D2F8-87BC-160B-3870-E040D7919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64A87B-D895-085A-7C45-F0DDABDB1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7CF319-8F18-C405-8677-6DD45EF0E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36977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11B4E-679A-4920-37F3-BFA512D492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C9496D-1C78-D457-5477-1EBEFEDFF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1A29A1-84EB-8F13-2ACD-CE8FCC26F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A5C76D-3554-C403-4ED9-707D5A9A6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CD8446-D747-1AD4-30D4-9A8747A85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4262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A48E2-AD00-8C91-FC98-8CB2BEFB1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CB8BC5-5C5F-0F59-CB18-028B406FA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EB8546-63F4-2D55-5CDF-6FF719984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354023-2A17-7BBF-15C8-6E28418F8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BBE265-BF70-2729-F8EA-8034BD3F9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102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FDB8C-C148-18B1-43DB-5F569A1D3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0D1EA8-4F0A-786A-E285-4BD870282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3ACDF7-18EF-F968-0243-9694B0386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1195B9-F67F-78AB-5B52-B30C5233F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A991E6-26B6-96D4-EDD1-86E62590C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90508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85A4E6-50AD-A9BF-657D-1336FB838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EF2C62-75F4-3163-37F9-BCDAB44D1A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72EB60D-5B38-E0C8-EAB7-C0EBCF38C9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2263B1-EA60-6AC0-09BB-82A62A09F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132220-5A28-1652-3D04-9FCABEFCA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2385B7-F7B4-7B80-7CB1-9102920DB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6157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0B1965-33C2-16FA-184A-7B15A8F28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4F1B0B-719A-2796-E018-7F87D2566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C6D5D5-6FAF-CCCA-BEC9-CA8026917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52E924-C562-6987-BA00-056A08B998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486A83-4CA7-A2BD-63C4-F529F532AE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47F908-C2EB-56FA-AAEE-7C6707DEF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73A306A-9A07-750E-79F2-367DCF28A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3D253A-8053-88F9-DDC9-221003372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9414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D5168-BC6F-02C3-FD81-E1636559F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7D8738-F433-E72F-8FFB-DBFD6356D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572307D-639B-99FB-0EC6-3E7F38CD7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3A1482-A3FD-4B6C-2792-B6B788257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49301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FB0EBA5-3709-EEE6-A0F1-F7FED4884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2B0D711-9190-750B-A375-8C1ADFBDE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54ECD3-1EF6-5FFC-D0CD-04E321D5F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46282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5037F-9396-0472-5371-C85D45B2D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1A18CC-31C9-EECC-0440-42680637D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7BFD23-AF76-CFD5-CCC1-7527A8C01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9CAEE7-B24E-3131-9414-E0BBA3153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6C1248-7210-305D-E07A-7B50D50B4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3A9E53-8BAD-00BB-81CA-EB21ED1BB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87585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6320383-8431-43DA-5335-1F238928E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3B21E4-9EAF-E5F9-6216-929FD73D6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D5DE3B-02DB-3ED3-D20B-B604EBFA26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66F75-40BA-5B20-AA5F-9BE60D4974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88FD7D-7C91-D064-BD67-DC37289D2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24230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06.13797" TargetMode="External"/><Relationship Id="rId13" Type="http://schemas.openxmlformats.org/officeDocument/2006/relationships/hyperlink" Target="https://openaccess.thecvf.com/content/CVPR2022/html/Bhattacharjee_MulT_An_End-to-End_Multitask_Learning_Transformer_CVPR_2022_paper.html" TargetMode="External"/><Relationship Id="rId3" Type="http://schemas.openxmlformats.org/officeDocument/2006/relationships/hyperlink" Target="https://github.com/whai362/PVTv2-Seg" TargetMode="External"/><Relationship Id="rId7" Type="http://schemas.openxmlformats.org/officeDocument/2006/relationships/hyperlink" Target="https://arxiv.org/abs/2103.14030" TargetMode="External"/><Relationship Id="rId12" Type="http://schemas.openxmlformats.org/officeDocument/2006/relationships/hyperlink" Target="https://arxiv.org/abs/2403.10662" TargetMode="External"/><Relationship Id="rId2" Type="http://schemas.openxmlformats.org/officeDocument/2006/relationships/hyperlink" Target="https://github.com/median-research-group/LibMTL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microsoft/Swin-Transformer" TargetMode="External"/><Relationship Id="rId11" Type="http://schemas.openxmlformats.org/officeDocument/2006/relationships/hyperlink" Target="https://link.springer.com/article/10.1023/A:1007379606734" TargetMode="External"/><Relationship Id="rId5" Type="http://schemas.openxmlformats.org/officeDocument/2006/relationships/hyperlink" Target="https://github.com/PardisTaghavi/SwinMTL" TargetMode="External"/><Relationship Id="rId10" Type="http://schemas.openxmlformats.org/officeDocument/2006/relationships/hyperlink" Target="https://arxiv.org/abs/2210.14793" TargetMode="External"/><Relationship Id="rId4" Type="http://schemas.openxmlformats.org/officeDocument/2006/relationships/hyperlink" Target="https://github.com/whai362/PVT" TargetMode="External"/><Relationship Id="rId9" Type="http://schemas.openxmlformats.org/officeDocument/2006/relationships/hyperlink" Target="https://arxiv.org/abs/2203.14338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B844A-734B-BEEE-F925-3D67D58B6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447C886-198C-BDE9-F048-5822F5B14DA0}"/>
              </a:ext>
            </a:extLst>
          </p:cNvPr>
          <p:cNvSpPr/>
          <p:nvPr/>
        </p:nvSpPr>
        <p:spPr>
          <a:xfrm>
            <a:off x="0" y="6257096"/>
            <a:ext cx="12192000" cy="60090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D32496-EBA1-9E62-B6AE-141C54FBEAFA}"/>
              </a:ext>
            </a:extLst>
          </p:cNvPr>
          <p:cNvSpPr txBox="1"/>
          <p:nvPr/>
        </p:nvSpPr>
        <p:spPr>
          <a:xfrm>
            <a:off x="249396" y="2656190"/>
            <a:ext cx="50313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Multi-Task Learning</a:t>
            </a:r>
            <a:r>
              <a:rPr lang="ko-KR" altLang="en-US" sz="2800" dirty="0"/>
              <a:t>을 활용한</a:t>
            </a:r>
            <a:r>
              <a:rPr lang="en-US" altLang="ko-KR" sz="2800" dirty="0"/>
              <a:t> PVT v2 </a:t>
            </a:r>
            <a:r>
              <a:rPr lang="ko-KR" altLang="en-US" sz="2800" dirty="0"/>
              <a:t>프레임워크 성능 개선</a:t>
            </a:r>
            <a:endParaRPr kumimoji="1" lang="ko-Kore-KR" altLang="en-US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548F7B-D9B4-07C5-4A14-341EDAA163A8}"/>
              </a:ext>
            </a:extLst>
          </p:cNvPr>
          <p:cNvSpPr txBox="1"/>
          <p:nvPr/>
        </p:nvSpPr>
        <p:spPr>
          <a:xfrm>
            <a:off x="5449041" y="2703212"/>
            <a:ext cx="3514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</a:t>
            </a:r>
            <a:r>
              <a:rPr kumimoji="1" lang="en-US" altLang="ko-KR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kumimoji="1"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김수영</a:t>
            </a:r>
            <a:r>
              <a:rPr kumimoji="1" lang="en-US" altLang="ko-KR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kumimoji="1"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송재현</a:t>
            </a:r>
            <a:endParaRPr kumimoji="1" lang="en-US" altLang="ko-KR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kumimoji="1" lang="en-US" altLang="en-US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kumimoji="1"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지도교수</a:t>
            </a:r>
            <a:r>
              <a:rPr kumimoji="1" lang="en-US" altLang="ko-KR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kumimoji="1"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이종률</a:t>
            </a:r>
            <a:endParaRPr kumimoji="1" lang="ko-Kore-KR" altLang="en-US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4AB3B8A-5654-1394-63DA-BD1FFECD8917}"/>
              </a:ext>
            </a:extLst>
          </p:cNvPr>
          <p:cNvSpPr/>
          <p:nvPr/>
        </p:nvSpPr>
        <p:spPr>
          <a:xfrm flipV="1">
            <a:off x="5449042" y="2318557"/>
            <a:ext cx="5935089" cy="36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0A3AFE6-63E3-B002-2E40-D4798DC13B60}"/>
              </a:ext>
            </a:extLst>
          </p:cNvPr>
          <p:cNvSpPr/>
          <p:nvPr/>
        </p:nvSpPr>
        <p:spPr>
          <a:xfrm flipV="1">
            <a:off x="5449041" y="3944650"/>
            <a:ext cx="5935089" cy="36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1" name="그림 10" descr="텍스트, 폰트, 로고, 그래픽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F01CE0C-E406-C3E2-78E1-69065DEE68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22240" y="6260724"/>
            <a:ext cx="1654298" cy="5709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667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0D4E2-A254-B02E-E53D-A16DA706C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분석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EDFB6A-9240-05DB-CDEE-7E33CB1367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설문 문항 요약</a:t>
            </a:r>
            <a:endParaRPr lang="en-US" altLang="ko-KR" dirty="0"/>
          </a:p>
          <a:p>
            <a:endParaRPr lang="ko-KR" altLang="en-US" dirty="0"/>
          </a:p>
          <a:p>
            <a:pPr lvl="1"/>
            <a:r>
              <a:rPr lang="en-US" altLang="ko-KR" dirty="0"/>
              <a:t>MTL </a:t>
            </a:r>
            <a:r>
              <a:rPr lang="ko-KR" altLang="en-US" dirty="0"/>
              <a:t>상용화 가능성</a:t>
            </a:r>
          </a:p>
          <a:p>
            <a:pPr lvl="1"/>
            <a:endParaRPr lang="ko-KR" altLang="en-US" dirty="0"/>
          </a:p>
          <a:p>
            <a:pPr lvl="1"/>
            <a:r>
              <a:rPr lang="en-US" altLang="ko-KR" dirty="0"/>
              <a:t>Multi-Task Learning vs Single Task Learning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MTL </a:t>
            </a:r>
            <a:r>
              <a:rPr lang="ko-KR" altLang="en-US" dirty="0"/>
              <a:t>유효성 검증 필요성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향후 </a:t>
            </a:r>
            <a:r>
              <a:rPr lang="en-US" altLang="ko-KR" dirty="0"/>
              <a:t>AI </a:t>
            </a:r>
            <a:r>
              <a:rPr lang="ko-KR" altLang="en-US" dirty="0"/>
              <a:t>성능 발전 기여 가능성</a:t>
            </a:r>
          </a:p>
        </p:txBody>
      </p:sp>
    </p:spTree>
    <p:extLst>
      <p:ext uri="{BB962C8B-B14F-4D97-AF65-F5344CB8AC3E}">
        <p14:creationId xmlns:p14="http://schemas.microsoft.com/office/powerpoint/2010/main" val="2264612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1272B-E8CE-E52A-97EA-58DA54876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분석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DEDA3D-7393-D46C-CF57-70F5543A45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설문 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433C361-D133-098D-B732-4F61C768A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417" y="1970346"/>
            <a:ext cx="4222016" cy="168210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2FD3DCD-3A99-F1CA-15FD-EECC23716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950" y="1970346"/>
            <a:ext cx="4108773" cy="167542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522C1A8-AC3D-7311-E904-71328EDCAD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366" y="3990459"/>
            <a:ext cx="4203686" cy="159616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1C67C5D-5DB7-BEE9-F024-9CB7CEB0F7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4950" y="3990459"/>
            <a:ext cx="4120638" cy="159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398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866F4-D082-4E11-5690-70304D81B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분석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027B54-487E-F0EA-4180-B1324DC6B4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설문 결과 요약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lvl="1"/>
            <a:r>
              <a:rPr lang="en-US" altLang="ko-KR" dirty="0"/>
              <a:t>MTL </a:t>
            </a:r>
            <a:r>
              <a:rPr lang="ko-KR" altLang="en-US" dirty="0"/>
              <a:t>상용화 가능성 기대</a:t>
            </a:r>
          </a:p>
          <a:p>
            <a:pPr lvl="1"/>
            <a:endParaRPr lang="ko-KR" altLang="en-US" dirty="0"/>
          </a:p>
          <a:p>
            <a:pPr lvl="1"/>
            <a:r>
              <a:rPr lang="en-US" altLang="ko-KR" dirty="0"/>
              <a:t>MTL</a:t>
            </a:r>
            <a:r>
              <a:rPr lang="ko-KR" altLang="en-US" dirty="0"/>
              <a:t>이 기존 학습법보다 유용할 것이라는 의견 다수</a:t>
            </a:r>
          </a:p>
          <a:p>
            <a:pPr lvl="1"/>
            <a:endParaRPr lang="ko-KR" altLang="en-US" dirty="0"/>
          </a:p>
          <a:p>
            <a:pPr lvl="1"/>
            <a:r>
              <a:rPr lang="en-US" altLang="ko-KR" dirty="0"/>
              <a:t>MTL </a:t>
            </a:r>
            <a:r>
              <a:rPr lang="ko-KR" altLang="en-US" dirty="0"/>
              <a:t>유효성 검증 필요성 공감대 형성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향후 </a:t>
            </a:r>
            <a:r>
              <a:rPr lang="en-US" altLang="ko-KR" dirty="0"/>
              <a:t>AI </a:t>
            </a:r>
            <a:r>
              <a:rPr lang="ko-KR" altLang="en-US" dirty="0"/>
              <a:t>성능 발전에서 </a:t>
            </a:r>
            <a:r>
              <a:rPr lang="en-US" altLang="ko-KR" dirty="0"/>
              <a:t>MTL</a:t>
            </a:r>
            <a:r>
              <a:rPr lang="ko-KR" altLang="en-US" dirty="0"/>
              <a:t>의 기여 가능성 높을 것이란 의견 다수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5626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D69559-5EA7-D3D7-58BE-272EE3AC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핵심 아이디어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9687A8-E63D-2A94-62EB-0992CC3C97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제안 방법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기존 </a:t>
            </a:r>
            <a:r>
              <a:rPr lang="en-US" altLang="ko-KR" dirty="0"/>
              <a:t>PVT v2 </a:t>
            </a:r>
            <a:r>
              <a:rPr lang="ko-KR" altLang="en-US" dirty="0"/>
              <a:t>모델을 </a:t>
            </a:r>
            <a:r>
              <a:rPr lang="en-US" altLang="ko-KR" dirty="0"/>
              <a:t>MTL </a:t>
            </a:r>
            <a:r>
              <a:rPr lang="ko-KR" altLang="en-US" dirty="0"/>
              <a:t>구조로 확장</a:t>
            </a:r>
          </a:p>
          <a:p>
            <a:pPr lvl="1"/>
            <a:endParaRPr lang="ko-KR" altLang="en-US" dirty="0"/>
          </a:p>
          <a:p>
            <a:pPr lvl="1"/>
            <a:r>
              <a:rPr lang="en-US" altLang="ko-KR" dirty="0"/>
              <a:t>Hard/Soft Parameter Sharing </a:t>
            </a:r>
            <a:r>
              <a:rPr lang="ko-KR" altLang="en-US" dirty="0"/>
              <a:t>구조 활용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세 가지 </a:t>
            </a:r>
            <a:r>
              <a:rPr lang="en-US" altLang="ko-KR" dirty="0"/>
              <a:t>Task(</a:t>
            </a:r>
            <a:r>
              <a:rPr lang="ko-KR" altLang="en-US" dirty="0"/>
              <a:t>분류</a:t>
            </a:r>
            <a:r>
              <a:rPr lang="en-US" altLang="ko-KR" dirty="0"/>
              <a:t>/</a:t>
            </a:r>
            <a:r>
              <a:rPr lang="ko-KR" altLang="en-US" dirty="0"/>
              <a:t>탐지</a:t>
            </a:r>
            <a:r>
              <a:rPr lang="en-US" altLang="ko-KR" dirty="0"/>
              <a:t>/</a:t>
            </a:r>
            <a:r>
              <a:rPr lang="ko-KR" altLang="en-US" dirty="0"/>
              <a:t>분할</a:t>
            </a:r>
            <a:r>
              <a:rPr lang="en-US" altLang="ko-KR" dirty="0"/>
              <a:t>)</a:t>
            </a:r>
            <a:r>
              <a:rPr lang="ko-KR" altLang="en-US" dirty="0"/>
              <a:t>에 대해 통합 학습 및 평가 진행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정량적 지표로 기존 </a:t>
            </a:r>
            <a:r>
              <a:rPr lang="en-US" altLang="ko-KR" dirty="0"/>
              <a:t>STL/MTL </a:t>
            </a:r>
            <a:r>
              <a:rPr lang="ko-KR" altLang="en-US" dirty="0"/>
              <a:t>모형들과 성능 비교</a:t>
            </a:r>
            <a:endParaRPr lang="en-US" altLang="ko-KR" dirty="0"/>
          </a:p>
          <a:p>
            <a:pPr lvl="2"/>
            <a:r>
              <a:rPr lang="en-US" altLang="ko-KR" dirty="0"/>
              <a:t>Accuracy/AP/MIoU/#Param/Inference Time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84D5D3B-8359-CB41-E626-6E7EF3DEF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358" y="3652045"/>
            <a:ext cx="1892312" cy="220199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62358A9-1CBF-0537-60B9-4D9DD8874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4358" y="1317124"/>
            <a:ext cx="1891093" cy="233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980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9A8F99-F024-073C-DD18-08F600A7F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핵심 아이디어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6D1F6A-E37C-806A-5DCC-3929B0D2A4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기존 해결방법 개선점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6FBFEB4-65CE-3652-12B7-C5651F6036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082790"/>
              </p:ext>
            </p:extLst>
          </p:nvPr>
        </p:nvGraphicFramePr>
        <p:xfrm>
          <a:off x="1517161" y="1962800"/>
          <a:ext cx="9064458" cy="3528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21486">
                  <a:extLst>
                    <a:ext uri="{9D8B030D-6E8A-4147-A177-3AD203B41FA5}">
                      <a16:colId xmlns:a16="http://schemas.microsoft.com/office/drawing/2014/main" val="887458653"/>
                    </a:ext>
                  </a:extLst>
                </a:gridCol>
                <a:gridCol w="3021486">
                  <a:extLst>
                    <a:ext uri="{9D8B030D-6E8A-4147-A177-3AD203B41FA5}">
                      <a16:colId xmlns:a16="http://schemas.microsoft.com/office/drawing/2014/main" val="310316846"/>
                    </a:ext>
                  </a:extLst>
                </a:gridCol>
                <a:gridCol w="3021486">
                  <a:extLst>
                    <a:ext uri="{9D8B030D-6E8A-4147-A177-3AD203B41FA5}">
                      <a16:colId xmlns:a16="http://schemas.microsoft.com/office/drawing/2014/main" val="2466783544"/>
                    </a:ext>
                  </a:extLst>
                </a:gridCol>
              </a:tblGrid>
              <a:tr h="5541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항목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기존 </a:t>
                      </a:r>
                      <a:r>
                        <a:rPr lang="en-US" altLang="ko-KR" sz="1600" dirty="0"/>
                        <a:t>STL </a:t>
                      </a:r>
                      <a:r>
                        <a:rPr lang="ko-KR" altLang="en-US" sz="1600" dirty="0"/>
                        <a:t>구조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제안 방법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1702922"/>
                  </a:ext>
                </a:extLst>
              </a:tr>
              <a:tr h="6371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구조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각 </a:t>
                      </a:r>
                      <a:r>
                        <a:rPr lang="en-US" altLang="ko-KR" sz="1600" dirty="0"/>
                        <a:t>Task</a:t>
                      </a:r>
                      <a:r>
                        <a:rPr lang="ko-KR" altLang="en-US" sz="1600" dirty="0"/>
                        <a:t>마다 모델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별도 설계 필요</a:t>
                      </a:r>
                      <a:endParaRPr lang="en-US" altLang="ko-KR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PVT v2</a:t>
                      </a:r>
                      <a:r>
                        <a:rPr lang="ko-KR" altLang="en-US" sz="1600" dirty="0"/>
                        <a:t>에 </a:t>
                      </a:r>
                      <a:r>
                        <a:rPr lang="en-US" altLang="ko-KR" sz="1600" dirty="0"/>
                        <a:t>MTL</a:t>
                      </a:r>
                      <a:r>
                        <a:rPr lang="ko-KR" altLang="en-US" sz="1600" dirty="0"/>
                        <a:t>을 적용</a:t>
                      </a:r>
                      <a:r>
                        <a:rPr lang="en-US" altLang="ko-KR" sz="1600" dirty="0"/>
                        <a:t>,</a:t>
                      </a:r>
                    </a:p>
                    <a:p>
                      <a:pPr algn="ctr" latinLnBrk="1"/>
                      <a:r>
                        <a:rPr lang="ko-KR" altLang="en-US" sz="1600" dirty="0"/>
                        <a:t>공유 구조 설계</a:t>
                      </a:r>
                      <a:endParaRPr lang="en-US" altLang="ko-K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8255794"/>
                  </a:ext>
                </a:extLst>
              </a:tr>
              <a:tr h="6371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확장성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새로운 </a:t>
                      </a:r>
                      <a:r>
                        <a:rPr lang="en-US" altLang="ko-KR" sz="1600" dirty="0"/>
                        <a:t>Task </a:t>
                      </a:r>
                      <a:r>
                        <a:rPr lang="ko-KR" altLang="en-US" sz="1600" dirty="0"/>
                        <a:t>추가 시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구조 재설계 필요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공유 백본으로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확장성 우수</a:t>
                      </a:r>
                      <a:endParaRPr lang="en-US" altLang="ko-K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0579927"/>
                  </a:ext>
                </a:extLst>
              </a:tr>
              <a:tr h="112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성능 평가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단일 </a:t>
                      </a:r>
                      <a:r>
                        <a:rPr lang="en-US" altLang="ko-KR" sz="1600" dirty="0"/>
                        <a:t>Task </a:t>
                      </a:r>
                      <a:r>
                        <a:rPr lang="ko-KR" altLang="en-US" sz="1600" dirty="0"/>
                        <a:t>성능만 평가 가능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Accuracy, AP, </a:t>
                      </a:r>
                      <a:r>
                        <a:rPr lang="en-US" altLang="ko-KR" sz="1600" dirty="0" err="1"/>
                        <a:t>mIoU</a:t>
                      </a:r>
                      <a:r>
                        <a:rPr lang="en-US" altLang="ko-KR" sz="1600" dirty="0"/>
                        <a:t>, 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#Param</a:t>
                      </a:r>
                      <a:r>
                        <a:rPr lang="ko-KR" altLang="en-US" sz="1600" dirty="0"/>
                        <a:t>으로 다양한 </a:t>
                      </a:r>
                      <a:r>
                        <a:rPr lang="en-US" altLang="ko-KR" sz="1600" dirty="0"/>
                        <a:t>Task </a:t>
                      </a:r>
                    </a:p>
                    <a:p>
                      <a:pPr algn="ctr" latinLnBrk="1"/>
                      <a:r>
                        <a:rPr lang="ko-KR" altLang="en-US" sz="1600" dirty="0"/>
                        <a:t>성능 평가 가능</a:t>
                      </a:r>
                      <a:endParaRPr lang="en-US" altLang="ko-K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2836176"/>
                  </a:ext>
                </a:extLst>
              </a:tr>
              <a:tr h="5541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학습 효율성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Task</a:t>
                      </a:r>
                      <a:r>
                        <a:rPr lang="ko-KR" altLang="en-US" sz="1600" dirty="0"/>
                        <a:t>별 학습으로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시간과 자원 소모 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공유 백본 사용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연산 효율성 확보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898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1009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E03317-B7D6-1038-728E-274CA6ED5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데모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F06FC7-D13F-A823-6154-72ECA02858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ko-KR" altLang="en-US" dirty="0"/>
              <a:t>핵심 </a:t>
            </a:r>
            <a:r>
              <a:rPr lang="ko-KR" altLang="en-US" dirty="0" err="1"/>
              <a:t>유스케이스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sz="1400" dirty="0"/>
              <a:t>RQ1.</a:t>
            </a:r>
            <a:br>
              <a:rPr lang="en-US" altLang="ko-KR" sz="1400" dirty="0"/>
            </a:br>
            <a:r>
              <a:rPr lang="en-US" altLang="ko-KR" sz="1400" dirty="0"/>
              <a:t>PVT v2 </a:t>
            </a:r>
            <a:r>
              <a:rPr lang="ko-KR" altLang="en-US" sz="1400" dirty="0"/>
              <a:t>프레임워크에 </a:t>
            </a:r>
            <a:r>
              <a:rPr lang="en-US" altLang="ko-KR" sz="1400" dirty="0"/>
              <a:t>MTL</a:t>
            </a:r>
            <a:r>
              <a:rPr lang="ko-KR" altLang="en-US" sz="1400" dirty="0"/>
              <a:t>을 적용한 모형은 단일 작업 학습 모형에 비해 작업</a:t>
            </a:r>
            <a:r>
              <a:rPr lang="en-US" altLang="ko-KR" sz="1400" dirty="0"/>
              <a:t>(</a:t>
            </a:r>
            <a:r>
              <a:rPr lang="ko-KR" altLang="en-US" sz="1400" dirty="0"/>
              <a:t>이미지 분류</a:t>
            </a:r>
            <a:r>
              <a:rPr lang="en-US" altLang="ko-KR" sz="1400" dirty="0"/>
              <a:t>, </a:t>
            </a:r>
            <a:r>
              <a:rPr lang="ko-KR" altLang="en-US" sz="1400" dirty="0"/>
              <a:t>객체 탐지</a:t>
            </a:r>
            <a:r>
              <a:rPr lang="en-US" altLang="ko-KR" sz="1400" dirty="0"/>
              <a:t>, </a:t>
            </a:r>
            <a:r>
              <a:rPr lang="ko-KR" altLang="en-US" sz="1400" dirty="0"/>
              <a:t>의미론적 분할</a:t>
            </a:r>
            <a:r>
              <a:rPr lang="en-US" altLang="ko-KR" sz="1400" dirty="0"/>
              <a:t>)</a:t>
            </a:r>
            <a:r>
              <a:rPr lang="ko-KR" altLang="en-US" sz="1400" dirty="0"/>
              <a:t>에 대한 유의미한 성능 향상이 이루어 지는가</a:t>
            </a:r>
            <a:r>
              <a:rPr lang="en-US" altLang="ko-KR" sz="1400" dirty="0"/>
              <a:t>?</a:t>
            </a:r>
          </a:p>
          <a:p>
            <a:pPr lvl="1"/>
            <a:endParaRPr lang="en-US" altLang="ko-KR" dirty="0"/>
          </a:p>
          <a:p>
            <a:pPr lvl="2"/>
            <a:r>
              <a:rPr lang="en-US" altLang="ko-KR" sz="1400" dirty="0"/>
              <a:t>H1.</a:t>
            </a:r>
            <a:br>
              <a:rPr lang="en-US" altLang="ko-KR" sz="1400" dirty="0"/>
            </a:br>
            <a:r>
              <a:rPr lang="en-US" altLang="ko-KR" sz="1400" dirty="0"/>
              <a:t>MTL</a:t>
            </a:r>
            <a:r>
              <a:rPr lang="ko-KR" altLang="en-US" sz="1400" dirty="0"/>
              <a:t>을 이용해 학습시킨 </a:t>
            </a:r>
            <a:r>
              <a:rPr lang="en-US" altLang="ko-KR" sz="1400" dirty="0"/>
              <a:t>PVT v2 </a:t>
            </a:r>
            <a:r>
              <a:rPr lang="ko-KR" altLang="en-US" sz="1400" dirty="0"/>
              <a:t>모형은 단일 작업 모형보다 정확도</a:t>
            </a:r>
            <a:r>
              <a:rPr lang="en-US" altLang="ko-KR" sz="1400" dirty="0"/>
              <a:t>, AP, </a:t>
            </a:r>
            <a:r>
              <a:rPr lang="en-US" altLang="ko-KR" sz="1400" dirty="0" err="1"/>
              <a:t>mIoU</a:t>
            </a:r>
            <a:r>
              <a:rPr lang="en-US" altLang="ko-KR" sz="1400" dirty="0"/>
              <a:t>, #Param </a:t>
            </a:r>
            <a:r>
              <a:rPr lang="ko-KR" altLang="en-US" sz="1400" dirty="0"/>
              <a:t>등의 성능 지표에서 유의미한 개선을 보일 것이다</a:t>
            </a:r>
            <a:r>
              <a:rPr lang="en-US" altLang="ko-KR" sz="1400" dirty="0"/>
              <a:t>.</a:t>
            </a:r>
          </a:p>
          <a:p>
            <a:pPr marL="457200" lvl="1" indent="0">
              <a:buNone/>
            </a:pPr>
            <a:endParaRPr lang="en-US" altLang="ko-KR" dirty="0"/>
          </a:p>
          <a:p>
            <a:pPr lvl="1"/>
            <a:r>
              <a:rPr lang="en-US" altLang="ko-KR" sz="1400" dirty="0"/>
              <a:t>RQ2.</a:t>
            </a:r>
            <a:br>
              <a:rPr lang="en-US" altLang="ko-KR" sz="1400" dirty="0"/>
            </a:br>
            <a:r>
              <a:rPr lang="en-US" altLang="ko-KR" sz="1400" dirty="0"/>
              <a:t>MTL</a:t>
            </a:r>
            <a:r>
              <a:rPr lang="ko-KR" altLang="en-US" sz="1400" dirty="0"/>
              <a:t>을 이용해 학습시킨 모형은 자율주행 분야에서 기존 프레임워크 대비 어떤 장단점을 갖는가</a:t>
            </a:r>
            <a:r>
              <a:rPr lang="en-US" altLang="ko-KR" sz="1400" dirty="0"/>
              <a:t>?</a:t>
            </a:r>
          </a:p>
          <a:p>
            <a:pPr lvl="1"/>
            <a:endParaRPr lang="en-US" altLang="ko-KR" dirty="0"/>
          </a:p>
          <a:p>
            <a:pPr lvl="2"/>
            <a:r>
              <a:rPr lang="en-US" altLang="ko-KR" sz="1400" dirty="0"/>
              <a:t>H2.</a:t>
            </a:r>
            <a:br>
              <a:rPr lang="en-US" altLang="ko-KR" sz="1400" dirty="0"/>
            </a:br>
            <a:r>
              <a:rPr lang="en-US" altLang="ko-KR" sz="1400" dirty="0"/>
              <a:t>MTL </a:t>
            </a:r>
            <a:r>
              <a:rPr lang="ko-KR" altLang="en-US" sz="1400" dirty="0"/>
              <a:t>기반 모델은 자율 주행 분야에서 연구되는 모형인 </a:t>
            </a:r>
            <a:r>
              <a:rPr lang="en-US" altLang="ko-KR" sz="1400" dirty="0" err="1"/>
              <a:t>HydraNet</a:t>
            </a:r>
            <a:r>
              <a:rPr lang="en-US" altLang="ko-KR" sz="1400" dirty="0"/>
              <a:t> </a:t>
            </a:r>
            <a:r>
              <a:rPr lang="ko-KR" altLang="en-US" sz="1400" dirty="0"/>
              <a:t>대비 정확도 측면에서 유의미한 성능 향상을 보여줄 것이다</a:t>
            </a:r>
            <a:r>
              <a:rPr lang="en-US" altLang="ko-KR" sz="1400" dirty="0"/>
              <a:t>.</a:t>
            </a:r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6096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00F8DD-0F39-440A-34AE-63873D7FF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데모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072F1-FA7B-BDB5-4322-A6EAE5A0F4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시퀀스 다이어그램 </a:t>
            </a:r>
            <a:r>
              <a:rPr lang="en-US" altLang="ko-KR" dirty="0"/>
              <a:t>/ </a:t>
            </a:r>
            <a:r>
              <a:rPr lang="ko-KR" altLang="en-US" dirty="0"/>
              <a:t>실험 알고리즘 순서도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947D33-4B68-CFCC-2335-D7251B8FE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429" y="1987536"/>
            <a:ext cx="4302661" cy="3606813"/>
          </a:xfrm>
          <a:prstGeom prst="rect">
            <a:avLst/>
          </a:prstGeom>
        </p:spPr>
      </p:pic>
      <p:pic>
        <p:nvPicPr>
          <p:cNvPr id="5" name="Picture 1">
            <a:extLst>
              <a:ext uri="{FF2B5EF4-FFF2-40B4-BE49-F238E27FC236}">
                <a16:creationId xmlns:a16="http://schemas.microsoft.com/office/drawing/2014/main" id="{704A3C1B-1ED3-1A5E-B316-3D0D7E1F6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602" y="1987975"/>
            <a:ext cx="4952210" cy="3606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4511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1C5042-2F0C-654B-D01F-B0B7730AE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3150FE-22CB-B875-443B-99AA24B50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9199" y="1366999"/>
            <a:ext cx="9660383" cy="4586125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sz="3000" dirty="0"/>
              <a:t>프로토타입 설계</a:t>
            </a:r>
            <a:endParaRPr lang="en-US" altLang="ko-KR" sz="3000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활용 오픈소스</a:t>
            </a:r>
            <a:endParaRPr lang="en-US" altLang="ko-KR" dirty="0"/>
          </a:p>
          <a:p>
            <a:pPr lvl="2"/>
            <a:r>
              <a:rPr lang="en-US" altLang="ko-KR" sz="1300" dirty="0" err="1"/>
              <a:t>LibMTL</a:t>
            </a:r>
            <a:r>
              <a:rPr lang="en-US" altLang="ko-KR" sz="1300" dirty="0"/>
              <a:t>: MTL</a:t>
            </a:r>
            <a:r>
              <a:rPr lang="ko-KR" altLang="en-US" sz="1300" dirty="0"/>
              <a:t> 오픈소스 라이브러리</a:t>
            </a:r>
            <a:endParaRPr lang="en-US" altLang="ko-KR" sz="1300" dirty="0"/>
          </a:p>
          <a:p>
            <a:pPr lvl="2"/>
            <a:r>
              <a:rPr lang="en-US" altLang="ko-KR" sz="1300" dirty="0"/>
              <a:t>PVT: Pyramid Vision Transformer</a:t>
            </a:r>
            <a:r>
              <a:rPr lang="ko-KR" altLang="en-US" sz="1300" dirty="0"/>
              <a:t> 오픈소스 라이브러리 </a:t>
            </a:r>
            <a:r>
              <a:rPr lang="en-US" altLang="ko-KR" sz="1300" i="1" dirty="0"/>
              <a:t>(Transformer </a:t>
            </a:r>
            <a:r>
              <a:rPr lang="ko-KR" altLang="en-US" sz="1300" i="1" dirty="0"/>
              <a:t>코드 활용</a:t>
            </a:r>
            <a:r>
              <a:rPr lang="en-US" altLang="ko-KR" sz="1300" i="1" dirty="0"/>
              <a:t>)</a:t>
            </a:r>
          </a:p>
          <a:p>
            <a:pPr lvl="2"/>
            <a:r>
              <a:rPr lang="en-US" altLang="ko-KR" sz="1300" dirty="0"/>
              <a:t>Swin Transformer: Swint</a:t>
            </a:r>
            <a:r>
              <a:rPr lang="ko-KR" altLang="en-US" sz="1300" dirty="0"/>
              <a:t> </a:t>
            </a:r>
            <a:r>
              <a:rPr lang="en-US" altLang="ko-KR" sz="1300" dirty="0"/>
              <a:t>Transformer</a:t>
            </a:r>
            <a:r>
              <a:rPr lang="ko-KR" altLang="en-US" sz="1300" dirty="0"/>
              <a:t> 오픈소스 라이브러리 </a:t>
            </a:r>
            <a:r>
              <a:rPr lang="en-US" altLang="ko-KR" sz="1300" i="1" dirty="0"/>
              <a:t>(Transformer </a:t>
            </a:r>
            <a:r>
              <a:rPr lang="ko-KR" altLang="en-US" sz="1300" i="1" dirty="0"/>
              <a:t>코드 활용</a:t>
            </a:r>
            <a:r>
              <a:rPr lang="en-US" altLang="ko-KR" sz="1300" i="1" dirty="0"/>
              <a:t>)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데이터셋</a:t>
            </a:r>
            <a:endParaRPr lang="en-US" altLang="ko-KR" dirty="0"/>
          </a:p>
          <a:p>
            <a:pPr lvl="2"/>
            <a:r>
              <a:rPr lang="en-US" altLang="ko-KR" sz="1300" dirty="0"/>
              <a:t>NYUv2: </a:t>
            </a:r>
            <a:r>
              <a:rPr lang="ko-KR" altLang="en-US" sz="1300" dirty="0"/>
              <a:t>뉴욕 대학교에서 제작한 실내 공간에 대한 데이터셋</a:t>
            </a:r>
            <a:endParaRPr lang="en-US" altLang="ko-KR" sz="1300" dirty="0"/>
          </a:p>
          <a:p>
            <a:pPr lvl="2"/>
            <a:r>
              <a:rPr lang="en-US" altLang="ko-KR" sz="1300" dirty="0"/>
              <a:t>Multi-Task Learning</a:t>
            </a:r>
            <a:r>
              <a:rPr lang="ko-KR" altLang="en-US" sz="1300" dirty="0"/>
              <a:t> 평가에 주로 활용되는 벤치마크 데이터셋</a:t>
            </a:r>
            <a:endParaRPr lang="en-US" altLang="ko-KR" sz="1300" dirty="0"/>
          </a:p>
          <a:p>
            <a:pPr lvl="2"/>
            <a:r>
              <a:rPr lang="en-US" altLang="ko-KR" sz="1300" dirty="0"/>
              <a:t>MTL </a:t>
            </a:r>
            <a:r>
              <a:rPr lang="ko-KR" altLang="en-US" sz="1300" dirty="0"/>
              <a:t>학습을 위해서는 각 작업의 평가에 활용하기 위한 </a:t>
            </a:r>
            <a:r>
              <a:rPr lang="en-US" altLang="ko-KR" sz="1300" b="1" dirty="0">
                <a:solidFill>
                  <a:srgbClr val="FF0000"/>
                </a:solidFill>
              </a:rPr>
              <a:t>Annotation</a:t>
            </a:r>
            <a:r>
              <a:rPr lang="ko-KR" altLang="en-US" sz="1300" dirty="0"/>
              <a:t>이 필요</a:t>
            </a:r>
            <a:endParaRPr lang="en-US" altLang="ko-KR" sz="1300" dirty="0"/>
          </a:p>
          <a:p>
            <a:pPr lvl="2"/>
            <a:r>
              <a:rPr lang="ko-KR" altLang="en-US" sz="1300" dirty="0"/>
              <a:t>기존 </a:t>
            </a:r>
            <a:r>
              <a:rPr lang="en-US" altLang="ko-KR" sz="1300" dirty="0"/>
              <a:t>ImageNet, COCO2017, ADE20K 2016</a:t>
            </a:r>
            <a:r>
              <a:rPr lang="ko-KR" altLang="en-US" sz="1300" dirty="0"/>
              <a:t>은</a:t>
            </a:r>
            <a:r>
              <a:rPr lang="en-US" altLang="ko-KR" sz="1300" dirty="0"/>
              <a:t> </a:t>
            </a:r>
            <a:r>
              <a:rPr lang="ko-KR" altLang="en-US" sz="1300" dirty="0"/>
              <a:t>단일 작업에 대한 </a:t>
            </a:r>
            <a:r>
              <a:rPr lang="en-US" altLang="ko-KR" sz="1300" dirty="0"/>
              <a:t>Annotation</a:t>
            </a:r>
            <a:r>
              <a:rPr lang="ko-KR" altLang="en-US" sz="1300" dirty="0"/>
              <a:t>만 제공되기에 </a:t>
            </a:r>
            <a:r>
              <a:rPr lang="en-US" altLang="ko-KR" sz="1300" b="1" dirty="0">
                <a:solidFill>
                  <a:srgbClr val="FF0000"/>
                </a:solidFill>
              </a:rPr>
              <a:t>MTL</a:t>
            </a:r>
            <a:r>
              <a:rPr lang="ko-KR" altLang="en-US" sz="1300" b="1" dirty="0">
                <a:solidFill>
                  <a:srgbClr val="FF0000"/>
                </a:solidFill>
              </a:rPr>
              <a:t>에는 부적절하다 판단</a:t>
            </a:r>
            <a:endParaRPr lang="en-US" altLang="ko-KR" sz="1300" b="1" dirty="0">
              <a:solidFill>
                <a:srgbClr val="FF0000"/>
              </a:solidFill>
            </a:endParaRPr>
          </a:p>
          <a:p>
            <a:pPr lvl="2"/>
            <a:endParaRPr lang="en-US" altLang="ko-KR" sz="1300" b="1" i="1" dirty="0"/>
          </a:p>
          <a:p>
            <a:pPr lvl="1"/>
            <a:r>
              <a:rPr lang="ko-KR" altLang="en-US" dirty="0"/>
              <a:t>사용 장비 및 활용 프레임 워크</a:t>
            </a:r>
            <a:endParaRPr lang="en-US" altLang="ko-KR" dirty="0"/>
          </a:p>
          <a:p>
            <a:pPr lvl="2"/>
            <a:r>
              <a:rPr lang="ko-KR" altLang="en-US" sz="1300" dirty="0"/>
              <a:t>실험 환경</a:t>
            </a:r>
            <a:r>
              <a:rPr lang="en-US" altLang="ko-KR" sz="1300" dirty="0"/>
              <a:t>: Linux</a:t>
            </a:r>
            <a:r>
              <a:rPr lang="ko-KR" altLang="en-US" sz="1300" dirty="0"/>
              <a:t> 환경</a:t>
            </a:r>
            <a:endParaRPr lang="en-US" altLang="ko-KR" sz="1300" dirty="0"/>
          </a:p>
          <a:p>
            <a:pPr lvl="2"/>
            <a:r>
              <a:rPr lang="ko-KR" altLang="en-US" sz="1300" dirty="0"/>
              <a:t>사용 언어</a:t>
            </a:r>
            <a:r>
              <a:rPr lang="en-US" altLang="ko-KR" sz="1300" dirty="0"/>
              <a:t>: python 3.10</a:t>
            </a:r>
          </a:p>
          <a:p>
            <a:pPr lvl="2"/>
            <a:r>
              <a:rPr lang="ko-KR" altLang="en-US" sz="1300" dirty="0"/>
              <a:t>프레임워크</a:t>
            </a:r>
            <a:r>
              <a:rPr lang="en-US" altLang="ko-KR" sz="1300" dirty="0"/>
              <a:t>: </a:t>
            </a:r>
            <a:r>
              <a:rPr lang="en-US" altLang="ko-KR" sz="1300" b="1" dirty="0" err="1">
                <a:solidFill>
                  <a:srgbClr val="FF0000"/>
                </a:solidFill>
              </a:rPr>
              <a:t>pytorch</a:t>
            </a:r>
            <a:r>
              <a:rPr lang="en-US" altLang="ko-KR" sz="1300" b="1" dirty="0">
                <a:solidFill>
                  <a:srgbClr val="FF0000"/>
                </a:solidFill>
              </a:rPr>
              <a:t> 2.3.0, CUDA12.1</a:t>
            </a:r>
          </a:p>
          <a:p>
            <a:pPr lvl="2"/>
            <a:r>
              <a:rPr lang="ko-KR" altLang="en-US" sz="1300" dirty="0"/>
              <a:t>주요 라이브러리</a:t>
            </a:r>
            <a:r>
              <a:rPr lang="en-US" altLang="ko-KR" sz="1300" dirty="0"/>
              <a:t>: </a:t>
            </a:r>
            <a:r>
              <a:rPr lang="en-US" altLang="ko-KR" sz="1300" b="1" dirty="0">
                <a:solidFill>
                  <a:srgbClr val="FF0000"/>
                </a:solidFill>
              </a:rPr>
              <a:t>mmcv</a:t>
            </a:r>
            <a:r>
              <a:rPr lang="en-US" altLang="ko-KR" sz="1300" dirty="0">
                <a:solidFill>
                  <a:srgbClr val="FF0000"/>
                </a:solidFill>
              </a:rPr>
              <a:t>: </a:t>
            </a:r>
            <a:r>
              <a:rPr lang="en-US" altLang="ko-KR" sz="1300" b="1" dirty="0">
                <a:solidFill>
                  <a:srgbClr val="FF0000"/>
                </a:solidFill>
              </a:rPr>
              <a:t>2.2.0</a:t>
            </a:r>
            <a:r>
              <a:rPr lang="en-US" altLang="ko-KR" sz="1300" dirty="0"/>
              <a:t>, </a:t>
            </a:r>
            <a:r>
              <a:rPr lang="en-US" altLang="ko-KR" sz="1300" i="1" dirty="0" err="1"/>
              <a:t>mmengine</a:t>
            </a:r>
            <a:r>
              <a:rPr lang="en-US" altLang="ko-KR" sz="1300" i="1" dirty="0"/>
              <a:t>, </a:t>
            </a:r>
            <a:r>
              <a:rPr lang="en-US" altLang="ko-KR" sz="1300" i="1" dirty="0" err="1"/>
              <a:t>mmsegmentation</a:t>
            </a:r>
            <a:r>
              <a:rPr lang="en-US" altLang="ko-KR" sz="1300" dirty="0"/>
              <a:t>, </a:t>
            </a:r>
            <a:r>
              <a:rPr lang="en-US" altLang="ko-KR" sz="1300" b="1" dirty="0" err="1">
                <a:solidFill>
                  <a:srgbClr val="FF0000"/>
                </a:solidFill>
              </a:rPr>
              <a:t>LibMTL</a:t>
            </a:r>
            <a:endParaRPr lang="en-US" altLang="ko-KR" sz="1300" b="1" dirty="0">
              <a:solidFill>
                <a:srgbClr val="FF0000"/>
              </a:solidFill>
            </a:endParaRPr>
          </a:p>
          <a:p>
            <a:pPr lvl="2"/>
            <a:r>
              <a:rPr lang="ko-KR" altLang="en-US" sz="1300" dirty="0"/>
              <a:t>사용  </a:t>
            </a:r>
            <a:r>
              <a:rPr lang="en-US" altLang="ko-KR" sz="1300" dirty="0"/>
              <a:t>GPU: RTX 3080 10GB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7123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482DAB-514F-FB67-FE78-1C63B59B0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C75CC7-8AA8-1613-A452-656B8F3009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실험 계획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Semantic Segmentation, Depth Estimation, Normal Estimation </a:t>
            </a:r>
            <a:r>
              <a:rPr lang="ko-KR" altLang="en-US" dirty="0"/>
              <a:t>세 가지의 작업에 대한 학습 진행 → </a:t>
            </a:r>
            <a:r>
              <a:rPr lang="en-US" altLang="ko-KR" dirty="0"/>
              <a:t>NYUv2</a:t>
            </a:r>
            <a:r>
              <a:rPr lang="ko-KR" altLang="en-US" dirty="0"/>
              <a:t>가 지원하는 </a:t>
            </a:r>
            <a:r>
              <a:rPr lang="en-US" altLang="ko-KR" dirty="0"/>
              <a:t>Annotation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독립 변수</a:t>
            </a:r>
            <a:r>
              <a:rPr lang="en-US" altLang="ko-KR" dirty="0"/>
              <a:t>: </a:t>
            </a:r>
            <a:r>
              <a:rPr lang="ko-KR" altLang="en-US" dirty="0"/>
              <a:t>백본 네트워크</a:t>
            </a:r>
            <a:r>
              <a:rPr lang="en-US" altLang="ko-KR" dirty="0"/>
              <a:t>(Swint Transformer, ResNet-50, PVTv2), </a:t>
            </a:r>
            <a:r>
              <a:rPr lang="ko-KR" altLang="en-US" dirty="0"/>
              <a:t>사전 학습 가중치 유무</a:t>
            </a:r>
            <a:r>
              <a:rPr lang="en-US" altLang="ko-KR" dirty="0"/>
              <a:t>, </a:t>
            </a:r>
            <a:r>
              <a:rPr lang="ko-KR" altLang="en-US" dirty="0"/>
              <a:t>학습에 이용할 </a:t>
            </a:r>
            <a:r>
              <a:rPr lang="en-US" altLang="ko-KR" dirty="0"/>
              <a:t>Task </a:t>
            </a:r>
            <a:r>
              <a:rPr lang="ko-KR" altLang="en-US" dirty="0"/>
              <a:t>조합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종속 변수</a:t>
            </a:r>
            <a:r>
              <a:rPr lang="en-US" altLang="ko-KR" dirty="0"/>
              <a:t>: </a:t>
            </a:r>
            <a:r>
              <a:rPr lang="ko-KR" altLang="en-US" dirty="0"/>
              <a:t> </a:t>
            </a:r>
            <a:r>
              <a:rPr lang="en-US" altLang="ko-KR" dirty="0" err="1"/>
              <a:t>mIoU</a:t>
            </a:r>
            <a:r>
              <a:rPr lang="en-US" altLang="ko-KR" dirty="0"/>
              <a:t>, </a:t>
            </a:r>
            <a:r>
              <a:rPr lang="en-US" altLang="ko-KR" dirty="0" err="1"/>
              <a:t>pixAcc</a:t>
            </a:r>
            <a:r>
              <a:rPr lang="en-US" altLang="ko-KR" dirty="0"/>
              <a:t>, abs err, </a:t>
            </a:r>
            <a:r>
              <a:rPr lang="en-US" altLang="ko-KR" dirty="0" err="1"/>
              <a:t>rel</a:t>
            </a:r>
            <a:r>
              <a:rPr lang="en-US" altLang="ko-KR" dirty="0"/>
              <a:t> err, normal mean, normal median, normal&lt;11.25, normal&lt;22.5, normal&lt;30, #Parameters</a:t>
            </a:r>
          </a:p>
        </p:txBody>
      </p:sp>
    </p:spTree>
    <p:extLst>
      <p:ext uri="{BB962C8B-B14F-4D97-AF65-F5344CB8AC3E}">
        <p14:creationId xmlns:p14="http://schemas.microsoft.com/office/powerpoint/2010/main" val="3549296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03BAF3-9984-1577-ABDB-A8F8A6F6A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DC009A-BF32-2547-70BA-FEA236A43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PVTv2 / ResNet-50 (No Pretrained Learning Weight)</a:t>
            </a:r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FCA08CC-7B7F-3386-B0AC-21825DF0E1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112663"/>
              </p:ext>
            </p:extLst>
          </p:nvPr>
        </p:nvGraphicFramePr>
        <p:xfrm>
          <a:off x="698500" y="2028190"/>
          <a:ext cx="10788648" cy="3679804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99054">
                  <a:extLst>
                    <a:ext uri="{9D8B030D-6E8A-4147-A177-3AD203B41FA5}">
                      <a16:colId xmlns:a16="http://schemas.microsoft.com/office/drawing/2014/main" val="68079988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093922240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82754339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827473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9056575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288350924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34885445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868455184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42623354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1399957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515469023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161801492"/>
                    </a:ext>
                  </a:extLst>
                </a:gridCol>
              </a:tblGrid>
              <a:tr h="94962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Best Epoch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mIoU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pixAcc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abs_err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rel_err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median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&lt;11.25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&lt;22.5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&lt;30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Total Params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5744968"/>
                  </a:ext>
                </a:extLst>
              </a:tr>
              <a:tr h="122660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</a:t>
                      </a:r>
                      <a:br>
                        <a:rPr lang="en-US" sz="1100" dirty="0"/>
                      </a:br>
                      <a:r>
                        <a:rPr lang="en-US" sz="700" dirty="0"/>
                        <a:t>(No 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0.2944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0.5558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0.5671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30.9347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25.6424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0.2304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0.4478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0.5665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39.02M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7354654"/>
                  </a:ext>
                </a:extLst>
              </a:tr>
              <a:tr h="1503576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ResNet-50</a:t>
                      </a:r>
                      <a:br>
                        <a:rPr lang="en-US" sz="1100" dirty="0"/>
                      </a:br>
                      <a:r>
                        <a:rPr lang="en-US" sz="700" dirty="0"/>
                        <a:t>(No 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0.2984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0.5620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0.5727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0.2403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32.6432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26.7498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0.2204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0.4321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0.5478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71.89M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394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8960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22121-B00B-AFD5-25C1-FDC128A9C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DC2A3-327C-0262-2B3E-ECDC722BB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dirty="0"/>
              <a:t>  </a:t>
            </a:r>
            <a:r>
              <a:rPr kumimoji="1" lang="ko-KR" altLang="en-US" b="1" dirty="0"/>
              <a:t>목차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6AB592-3AC9-3359-3A31-A70ED0B5A0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9199" y="1500018"/>
            <a:ext cx="4700955" cy="3639566"/>
          </a:xfrm>
        </p:spPr>
        <p:txBody>
          <a:bodyPr>
            <a:noAutofit/>
          </a:bodyPr>
          <a:lstStyle/>
          <a:p>
            <a:pPr marL="514350" indent="-514350">
              <a:buAutoNum type="arabicPeriod"/>
            </a:pPr>
            <a:r>
              <a:rPr lang="ko-KR" altLang="en-US" dirty="0"/>
              <a:t>프로젝트 개요</a:t>
            </a:r>
            <a:endParaRPr lang="en-US" altLang="ko-KR" dirty="0"/>
          </a:p>
          <a:p>
            <a:pPr marL="0" indent="0">
              <a:buNone/>
            </a:pPr>
            <a:endParaRPr lang="en-US" altLang="ko-KR" sz="500" dirty="0"/>
          </a:p>
          <a:p>
            <a:pPr marL="800100" lvl="1" indent="-514350">
              <a:buAutoNum type="arabicPeriod"/>
            </a:pPr>
            <a:r>
              <a:rPr lang="ko-KR" altLang="en-US" dirty="0"/>
              <a:t>연구 배경</a:t>
            </a:r>
            <a:r>
              <a:rPr lang="en-US" altLang="ko-KR" dirty="0"/>
              <a:t> </a:t>
            </a:r>
            <a:r>
              <a:rPr lang="ko-KR" altLang="en-US" dirty="0"/>
              <a:t>및 목적</a:t>
            </a:r>
            <a:endParaRPr lang="en-US" altLang="ko-KR" dirty="0"/>
          </a:p>
          <a:p>
            <a:pPr marL="800100" lvl="1" indent="-514350">
              <a:buAutoNum type="arabicPeriod"/>
            </a:pPr>
            <a:r>
              <a:rPr lang="ko-KR" altLang="en-US" dirty="0"/>
              <a:t>팀원 소개 및 역할 분담</a:t>
            </a:r>
            <a:endParaRPr lang="en-US" altLang="ko-KR" dirty="0"/>
          </a:p>
          <a:p>
            <a:pPr marL="0" indent="0">
              <a:buNone/>
            </a:pPr>
            <a:endParaRPr lang="en-US" altLang="ko-KR" sz="500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사용자 분석</a:t>
            </a:r>
            <a:endParaRPr lang="en-US" altLang="ko-KR" dirty="0"/>
          </a:p>
          <a:p>
            <a:pPr marL="0" indent="0">
              <a:buNone/>
            </a:pPr>
            <a:endParaRPr lang="en-US" altLang="ko-KR" sz="100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이해관계자 설문 및 분석</a:t>
            </a: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endParaRPr lang="en-US" altLang="ko-KR" sz="500" dirty="0"/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ko-KR" altLang="en-US" dirty="0"/>
              <a:t>핵심 아이디어</a:t>
            </a:r>
            <a:endParaRPr lang="en-US" altLang="ko-KR" dirty="0"/>
          </a:p>
          <a:p>
            <a:pPr marL="0" indent="0">
              <a:buNone/>
            </a:pPr>
            <a:endParaRPr lang="en-US" altLang="ko-KR" sz="100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제안방법</a:t>
            </a: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기존 해결 방법 및 개선점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endParaRPr lang="en-US" altLang="ko-KR" sz="500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5E4999BB-3E91-74DB-E74D-ABB034119E98}"/>
              </a:ext>
            </a:extLst>
          </p:cNvPr>
          <p:cNvSpPr txBox="1">
            <a:spLocks/>
          </p:cNvSpPr>
          <p:nvPr/>
        </p:nvSpPr>
        <p:spPr>
          <a:xfrm>
            <a:off x="6271846" y="1500018"/>
            <a:ext cx="4859704" cy="36395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12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4"/>
            </a:pPr>
            <a:r>
              <a:rPr lang="ko-KR" altLang="en-US" dirty="0"/>
              <a:t>데모</a:t>
            </a:r>
            <a:endParaRPr lang="en-US" altLang="ko-KR" dirty="0"/>
          </a:p>
          <a:p>
            <a:pPr marL="0" indent="0">
              <a:buNone/>
            </a:pPr>
            <a:endParaRPr lang="en-US" altLang="ko-KR" sz="500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핵심 </a:t>
            </a:r>
            <a:r>
              <a:rPr lang="ko-KR" altLang="en-US" dirty="0" err="1"/>
              <a:t>유스</a:t>
            </a:r>
            <a:r>
              <a:rPr lang="ko-KR" altLang="en-US" dirty="0"/>
              <a:t> 케이스</a:t>
            </a: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시퀀스 다이어그램 </a:t>
            </a:r>
            <a:r>
              <a:rPr lang="en-US" altLang="ko-KR" dirty="0"/>
              <a:t>/ </a:t>
            </a:r>
            <a:r>
              <a:rPr lang="ko-KR" altLang="en-US" dirty="0"/>
              <a:t>알고리즘 순서도</a:t>
            </a: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endParaRPr lang="en-US" altLang="ko-KR" sz="500" dirty="0"/>
          </a:p>
          <a:p>
            <a:pPr marL="514350" indent="-514350">
              <a:buFont typeface="+mj-lt"/>
              <a:buAutoNum type="arabicPeriod" startAt="5"/>
            </a:pPr>
            <a:r>
              <a:rPr lang="ko-KR" altLang="en-US" dirty="0"/>
              <a:t>테스트 및 실험 결과</a:t>
            </a:r>
            <a:endParaRPr lang="en-US" altLang="ko-KR" dirty="0"/>
          </a:p>
          <a:p>
            <a:pPr marL="0" indent="0">
              <a:buNone/>
            </a:pPr>
            <a:endParaRPr lang="en-US" altLang="ko-KR" sz="500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프로토 타입 설계</a:t>
            </a:r>
            <a:endParaRPr lang="en-US" altLang="ko-KR" dirty="0"/>
          </a:p>
          <a:p>
            <a:pPr marL="800100" lvl="1" indent="-514350">
              <a:buFontTx/>
              <a:buAutoNum type="arabicPeriod"/>
            </a:pPr>
            <a:r>
              <a:rPr lang="ko-KR" altLang="en-US" dirty="0"/>
              <a:t>성능 평가</a:t>
            </a:r>
            <a:endParaRPr lang="en-US" altLang="ko-KR" dirty="0"/>
          </a:p>
          <a:p>
            <a:pPr marL="800100" lvl="1" indent="-514350">
              <a:buFontTx/>
              <a:buAutoNum type="arabicPeriod"/>
            </a:pPr>
            <a:endParaRPr lang="en-US" altLang="ko-KR" sz="500" dirty="0"/>
          </a:p>
          <a:p>
            <a:pPr marL="514350" indent="-514350">
              <a:buFont typeface="+mj-lt"/>
              <a:buAutoNum type="arabicPeriod" startAt="6"/>
            </a:pPr>
            <a:r>
              <a:rPr lang="ko-KR" altLang="en-US" dirty="0"/>
              <a:t>차후 실험 계획 및 기대 효과</a:t>
            </a:r>
            <a:endParaRPr lang="en-US" altLang="ko-KR" dirty="0"/>
          </a:p>
          <a:p>
            <a:pPr marL="800100" lvl="1" indent="-514350">
              <a:buFontTx/>
              <a:buAutoNum type="arabicPeriod" startAt="4"/>
            </a:pPr>
            <a:endParaRPr lang="en-US" altLang="ko-KR" dirty="0"/>
          </a:p>
          <a:p>
            <a:pPr marL="514350" indent="-514350">
              <a:buFontTx/>
              <a:buAutoNum type="arabicPeriod" startAt="6"/>
            </a:pPr>
            <a:r>
              <a:rPr lang="en-US" altLang="ko-KR" dirty="0"/>
              <a:t> </a:t>
            </a:r>
            <a:r>
              <a:rPr lang="ko-KR" altLang="en-US" dirty="0"/>
              <a:t>참고 문헌</a:t>
            </a:r>
            <a:endParaRPr lang="en-US" altLang="ko-KR" dirty="0"/>
          </a:p>
          <a:p>
            <a:pPr marL="800100" lvl="1" indent="-514350">
              <a:buFontTx/>
              <a:buAutoNum type="arabicPeriod"/>
            </a:pP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endParaRPr lang="en-US" altLang="ko-KR" sz="500" dirty="0"/>
          </a:p>
        </p:txBody>
      </p:sp>
    </p:spTree>
    <p:extLst>
      <p:ext uri="{BB962C8B-B14F-4D97-AF65-F5344CB8AC3E}">
        <p14:creationId xmlns:p14="http://schemas.microsoft.com/office/powerpoint/2010/main" val="14555906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949DE-21C9-D319-7036-74C1FC9F3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3363B-E263-0C96-E671-6E19E3BF1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591723-D0D0-3169-4F52-3543E24CF6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9199" y="1367000"/>
            <a:ext cx="9893301" cy="4340994"/>
          </a:xfrm>
        </p:spPr>
        <p:txBody>
          <a:bodyPr/>
          <a:lstStyle/>
          <a:p>
            <a:r>
              <a:rPr lang="en-US" altLang="ko-KR" dirty="0"/>
              <a:t>PVTv2 / ResNet-50 / </a:t>
            </a:r>
            <a:r>
              <a:rPr lang="en-US" altLang="ko-KR" dirty="0" err="1"/>
              <a:t>SwinT</a:t>
            </a:r>
            <a:r>
              <a:rPr lang="en-US" altLang="ko-KR" dirty="0"/>
              <a:t>(Pretrained Learning Weight)</a:t>
            </a:r>
            <a:endParaRPr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F325B84-9137-6049-2C48-1E01B73F72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777664"/>
              </p:ext>
            </p:extLst>
          </p:nvPr>
        </p:nvGraphicFramePr>
        <p:xfrm>
          <a:off x="698500" y="2028191"/>
          <a:ext cx="10788648" cy="368202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99054">
                  <a:extLst>
                    <a:ext uri="{9D8B030D-6E8A-4147-A177-3AD203B41FA5}">
                      <a16:colId xmlns:a16="http://schemas.microsoft.com/office/drawing/2014/main" val="68079988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093922240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82754339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827473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9056575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288350924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34885445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868455184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42623354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1399957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515469023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161801492"/>
                    </a:ext>
                  </a:extLst>
                </a:gridCol>
              </a:tblGrid>
              <a:tr h="72929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Best Epoch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mIoU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pixAcc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abs_err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rel_err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median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&lt;11.25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&lt;22.5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&lt;30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Total Params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5744968"/>
                  </a:ext>
                </a:extLst>
              </a:tr>
              <a:tr h="854819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</a:t>
                      </a:r>
                      <a:r>
                        <a:rPr lang="en-US" sz="1050" dirty="0"/>
                        <a:t> </a:t>
                      </a:r>
                      <a:r>
                        <a:rPr lang="en-US" sz="900" dirty="0"/>
                        <a:t>(Pretrained)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0.5463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0.7585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0.3770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0.1544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25.2240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18.7480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0.3195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0.5703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0.6827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39.02M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7354654"/>
                  </a:ext>
                </a:extLst>
              </a:tr>
              <a:tr h="1047843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ResNet-50</a:t>
                      </a:r>
                      <a:r>
                        <a:rPr lang="en-US" sz="1050" dirty="0"/>
                        <a:t> </a:t>
                      </a:r>
                      <a:r>
                        <a:rPr lang="en-US" sz="900" dirty="0"/>
                        <a:t>(Pretrained)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0.7570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0.3846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0.1618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23.5492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16.8995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0.3542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0.6115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0.7215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71.89M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394489"/>
                  </a:ext>
                </a:extLst>
              </a:tr>
              <a:tr h="1047843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/>
                        <a:t>SwinT</a:t>
                      </a:r>
                      <a:r>
                        <a:rPr lang="en-US" sz="1050" dirty="0"/>
                        <a:t> </a:t>
                      </a:r>
                      <a:r>
                        <a:rPr lang="en-US" sz="900" dirty="0"/>
                        <a:t>(</a:t>
                      </a:r>
                      <a:r>
                        <a:rPr lang="en-US" altLang="ko-KR" sz="900" dirty="0"/>
                        <a:t>Pretrained</a:t>
                      </a:r>
                      <a:r>
                        <a:rPr lang="en-US" sz="9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0.4891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0.7180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0.4157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0.4088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25.2206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18.9197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0.3120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0.5689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0.6838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/>
                        <a:t>112.47M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7961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56DB5-EFC1-B077-937F-9944C96E3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4D071D-7589-F8B0-D8DC-C8D62B3500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PVTv2 MTL / PVTv2 STL</a:t>
            </a:r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88122DF-ED6B-D2F6-9839-E9CF9A411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0490464"/>
              </p:ext>
            </p:extLst>
          </p:nvPr>
        </p:nvGraphicFramePr>
        <p:xfrm>
          <a:off x="698500" y="2028190"/>
          <a:ext cx="10788648" cy="367980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99054">
                  <a:extLst>
                    <a:ext uri="{9D8B030D-6E8A-4147-A177-3AD203B41FA5}">
                      <a16:colId xmlns:a16="http://schemas.microsoft.com/office/drawing/2014/main" val="68079988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093922240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82754339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827473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9056575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288350924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34885445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868455184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42623354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1399957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515469023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161801492"/>
                    </a:ext>
                  </a:extLst>
                </a:gridCol>
              </a:tblGrid>
              <a:tr h="73882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Best Epoch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mIoU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pixAcc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abs_err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rel_err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median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&lt;11.25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&lt;22.5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&lt;30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Total Params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5744968"/>
                  </a:ext>
                </a:extLst>
              </a:tr>
              <a:tr h="6287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PVTv2 - All </a:t>
                      </a:r>
                      <a:r>
                        <a:rPr lang="en-US" sz="900" dirty="0"/>
                        <a:t>(Pretrained)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0.5463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0.7585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0.3770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0.1544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25.2240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18.7480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0.3195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0.5703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0.6827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39.02M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7354654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 – Seg </a:t>
                      </a:r>
                      <a:r>
                        <a:rPr lang="en-US" altLang="ko-KR" sz="900" dirty="0"/>
                        <a:t>(Pretrained)</a:t>
                      </a:r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0.5526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0.7605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29.57M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394489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 – Depth </a:t>
                      </a:r>
                      <a:r>
                        <a:rPr lang="en-US" altLang="ko-KR" sz="900" dirty="0"/>
                        <a:t>(Pretrained)</a:t>
                      </a:r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0.3854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0.1562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29.57M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6631647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 – Normal </a:t>
                      </a:r>
                      <a:r>
                        <a:rPr lang="en-US" altLang="ko-KR" sz="900" dirty="0"/>
                        <a:t>(Pretrained)</a:t>
                      </a:r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23.5531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16.3254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0.3680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0.6149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0.7147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29.57M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60077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2001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E2CE5-0E80-43CC-23C4-2788E6955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D9D549A-D1E3-B4F5-A2B8-95AB6F6756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547341"/>
              </p:ext>
            </p:extLst>
          </p:nvPr>
        </p:nvGraphicFramePr>
        <p:xfrm>
          <a:off x="698500" y="2028190"/>
          <a:ext cx="10788648" cy="367980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99054">
                  <a:extLst>
                    <a:ext uri="{9D8B030D-6E8A-4147-A177-3AD203B41FA5}">
                      <a16:colId xmlns:a16="http://schemas.microsoft.com/office/drawing/2014/main" val="68079988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093922240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82754339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827473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9056575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288350924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34885445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868455184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42623354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1399957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515469023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161801492"/>
                    </a:ext>
                  </a:extLst>
                </a:gridCol>
              </a:tblGrid>
              <a:tr h="73882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Best Epoch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mIoU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pixAcc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abs_err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rel_err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median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&lt;11.25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&lt;22.5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&lt;30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Total Params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5744968"/>
                  </a:ext>
                </a:extLst>
              </a:tr>
              <a:tr h="6287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PVTv2- All </a:t>
                      </a:r>
                      <a:r>
                        <a:rPr lang="en-US" sz="900" dirty="0"/>
                        <a:t>(Pretrained)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81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0.5463</a:t>
                      </a:r>
                      <a:endParaRPr lang="ko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0.7585</a:t>
                      </a:r>
                      <a:endParaRPr lang="ko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0.3770</a:t>
                      </a:r>
                      <a:endParaRPr lang="ko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0.1544</a:t>
                      </a:r>
                      <a:endParaRPr lang="ko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25.2240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18.7480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0.3195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0.5703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0.6827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39.02M</a:t>
                      </a:r>
                      <a:endParaRPr lang="en-US" altLang="ko-K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7354654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PVTv2 – Seg,</a:t>
                      </a:r>
                      <a:r>
                        <a:rPr lang="ko-KR" altLang="en-US" sz="1100" b="0" dirty="0"/>
                        <a:t> </a:t>
                      </a:r>
                      <a:r>
                        <a:rPr lang="en-US" altLang="ko-KR" sz="1100" b="0" dirty="0"/>
                        <a:t>Depth</a:t>
                      </a:r>
                      <a:br>
                        <a:rPr lang="en-US" altLang="ko-KR" sz="1100" b="0" dirty="0"/>
                      </a:br>
                      <a:r>
                        <a:rPr lang="en-US" altLang="ko-KR" sz="900" b="0" dirty="0"/>
                        <a:t>(Pretrained)</a:t>
                      </a:r>
                      <a:endParaRPr lang="en-US" sz="9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84</a:t>
                      </a:r>
                      <a:endParaRPr lang="ko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0.5462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0.7577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0.3752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0.1524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---</a:t>
                      </a:r>
                      <a:endParaRPr lang="en-US" altLang="ko-KR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---</a:t>
                      </a:r>
                      <a:endParaRPr lang="en-US" altLang="ko-KR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---</a:t>
                      </a:r>
                      <a:endParaRPr lang="en-US" altLang="ko-KR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---</a:t>
                      </a:r>
                      <a:endParaRPr lang="en-US" altLang="ko-KR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34.30M</a:t>
                      </a:r>
                      <a:endParaRPr lang="ko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394489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PVTv2 – Seg,</a:t>
                      </a:r>
                      <a:r>
                        <a:rPr kumimoji="0" lang="ko-KR" altLang="en-US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 </a:t>
                      </a:r>
                      <a:r>
                        <a:rPr kumimoji="0" lang="en-US" altLang="ko-KR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Norm </a:t>
                      </a:r>
                      <a:r>
                        <a:rPr kumimoji="0" lang="en-US" altLang="ko-KR" sz="9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(Pretrained)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0.5471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0.7613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25.5821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19.1614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0.3129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0.5621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0.6755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/>
                        <a:t>34.30M</a:t>
                      </a:r>
                      <a:endParaRPr lang="ko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6631647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PVTv2 – Depth,</a:t>
                      </a:r>
                      <a:r>
                        <a:rPr kumimoji="0" lang="ko-KR" altLang="en-US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 </a:t>
                      </a:r>
                      <a:r>
                        <a:rPr kumimoji="0" lang="en-US" altLang="ko-KR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Norm </a:t>
                      </a:r>
                      <a:r>
                        <a:rPr kumimoji="0" lang="en-US" altLang="ko-KR" sz="9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(Pretrained)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0.3808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0.1534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24.9423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18.3239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0.3272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0.5778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0.6880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/>
                        <a:t>34.30M</a:t>
                      </a:r>
                      <a:endParaRPr lang="ko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6007703"/>
                  </a:ext>
                </a:extLst>
              </a:tr>
            </a:tbl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65976400-CFB7-6CA5-96E4-8DAE2042D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EFD489-B150-2D14-2492-713BF39A98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Task Combination for PVTv2 MTL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68515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0635C-66FB-CAED-A3B1-3782338C6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563DB9-37EF-C00C-5D0E-29676CDCC3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시각화</a:t>
            </a:r>
          </a:p>
        </p:txBody>
      </p:sp>
      <p:pic>
        <p:nvPicPr>
          <p:cNvPr id="7" name="그림 6" descr="다채로움, 스크린샷, 그래픽 디자인, 그래픽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59FD5CF-CD92-43B8-34E4-7D2C96EC2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866900"/>
            <a:ext cx="74676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502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9C1D28-4E1C-A53A-B07D-61CFCD741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차후  실험 계획 및 기대 효과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FF9321-8A05-4552-EEEF-3C59EAF007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차후 실험 계획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독립 변수의 다양화</a:t>
            </a:r>
            <a:endParaRPr lang="en-US" altLang="ko-KR" dirty="0"/>
          </a:p>
          <a:p>
            <a:pPr lvl="2"/>
            <a:r>
              <a:rPr lang="en-US" altLang="ko-KR" dirty="0"/>
              <a:t>MTL </a:t>
            </a:r>
            <a:r>
              <a:rPr lang="ko-KR" altLang="en-US" dirty="0"/>
              <a:t>구조</a:t>
            </a:r>
            <a:r>
              <a:rPr lang="en-US" altLang="ko-KR" dirty="0"/>
              <a:t>(Multi-Task Attention Network, Multi-gate Mixture-of-Experts etc.)</a:t>
            </a:r>
          </a:p>
          <a:p>
            <a:pPr lvl="2"/>
            <a:r>
              <a:rPr lang="en-US" altLang="ko-KR" dirty="0"/>
              <a:t>Weighting </a:t>
            </a:r>
            <a:r>
              <a:rPr lang="ko-KR" altLang="en-US" dirty="0"/>
              <a:t>전략</a:t>
            </a:r>
            <a:r>
              <a:rPr lang="en-US" altLang="ko-KR" dirty="0"/>
              <a:t>(Dynamic Weight Average, Nash MTL, Gradient Normalization etc.)</a:t>
            </a:r>
          </a:p>
          <a:p>
            <a:pPr lvl="2"/>
            <a:r>
              <a:rPr lang="ko-KR" altLang="en-US" dirty="0"/>
              <a:t>야외</a:t>
            </a:r>
            <a:r>
              <a:rPr lang="en-US" altLang="ko-KR" dirty="0"/>
              <a:t>/</a:t>
            </a:r>
            <a:r>
              <a:rPr lang="ko-KR" altLang="en-US" dirty="0"/>
              <a:t>다중 환경 </a:t>
            </a:r>
            <a:r>
              <a:rPr lang="ko-KR" altLang="en-US"/>
              <a:t>데이터셋에서의 </a:t>
            </a:r>
            <a:r>
              <a:rPr lang="ko-KR" altLang="en-US" dirty="0"/>
              <a:t>일</a:t>
            </a:r>
            <a:r>
              <a:rPr lang="ko-KR" altLang="en-US"/>
              <a:t>반화 </a:t>
            </a:r>
            <a:r>
              <a:rPr lang="ko-KR" altLang="en-US" dirty="0"/>
              <a:t>테스트 수행 가능 </a:t>
            </a:r>
            <a:r>
              <a:rPr lang="en-US" altLang="ko-KR" dirty="0"/>
              <a:t>Cityscapes, Office-31 etc.)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Bdd100k </a:t>
            </a:r>
            <a:r>
              <a:rPr lang="ko-KR" altLang="en-US" dirty="0"/>
              <a:t>데이터셋 활용을 통한 이미지 분류</a:t>
            </a:r>
            <a:r>
              <a:rPr lang="en-US" altLang="ko-KR" dirty="0"/>
              <a:t>, </a:t>
            </a:r>
            <a:r>
              <a:rPr lang="ko-KR" altLang="en-US" dirty="0"/>
              <a:t>객체 탐지</a:t>
            </a:r>
            <a:r>
              <a:rPr lang="en-US" altLang="ko-KR" dirty="0"/>
              <a:t>, </a:t>
            </a:r>
            <a:r>
              <a:rPr lang="ko-KR" altLang="en-US" dirty="0"/>
              <a:t>의미론적 분할에 대한  </a:t>
            </a:r>
            <a:r>
              <a:rPr lang="en-US" altLang="ko-KR" dirty="0"/>
              <a:t>MTL </a:t>
            </a:r>
            <a:r>
              <a:rPr lang="ko-KR" altLang="en-US" dirty="0"/>
              <a:t>기법 구현</a:t>
            </a:r>
            <a:endParaRPr lang="en-US" altLang="ko-KR" dirty="0"/>
          </a:p>
          <a:p>
            <a:pPr lvl="2"/>
            <a:r>
              <a:rPr lang="en-US" altLang="ko-KR" dirty="0"/>
              <a:t>NYUv2</a:t>
            </a:r>
            <a:r>
              <a:rPr lang="ko-KR" altLang="en-US" dirty="0"/>
              <a:t>는 의미론적 분할</a:t>
            </a:r>
            <a:r>
              <a:rPr lang="en-US" altLang="ko-KR" dirty="0"/>
              <a:t>, </a:t>
            </a:r>
            <a:r>
              <a:rPr lang="ko-KR" altLang="en-US" dirty="0"/>
              <a:t>깊이 추정</a:t>
            </a:r>
            <a:r>
              <a:rPr lang="en-US" altLang="ko-KR" dirty="0"/>
              <a:t>, </a:t>
            </a:r>
            <a:r>
              <a:rPr lang="ko-KR" altLang="en-US" dirty="0"/>
              <a:t>법선 추정에 대한 </a:t>
            </a:r>
            <a:r>
              <a:rPr lang="en-US" altLang="ko-KR" dirty="0"/>
              <a:t>annotation</a:t>
            </a:r>
            <a:r>
              <a:rPr lang="ko-KR" altLang="en-US" dirty="0"/>
              <a:t>이 제공되었음</a:t>
            </a:r>
            <a:endParaRPr lang="en-US" altLang="ko-KR" dirty="0"/>
          </a:p>
          <a:p>
            <a:pPr lvl="2"/>
            <a:r>
              <a:rPr lang="en-US" altLang="ko-KR" dirty="0"/>
              <a:t>Bdd100k</a:t>
            </a:r>
            <a:r>
              <a:rPr lang="ko-KR" altLang="en-US" dirty="0"/>
              <a:t>는 이미지 분류</a:t>
            </a:r>
            <a:r>
              <a:rPr lang="en-US" altLang="ko-KR" dirty="0"/>
              <a:t>, </a:t>
            </a:r>
            <a:r>
              <a:rPr lang="ko-KR" altLang="en-US" dirty="0"/>
              <a:t>객체 탐지</a:t>
            </a:r>
            <a:r>
              <a:rPr lang="en-US" altLang="ko-KR" dirty="0"/>
              <a:t>, </a:t>
            </a:r>
            <a:r>
              <a:rPr lang="ko-KR" altLang="en-US" dirty="0"/>
              <a:t>의미론적 분할에 대한 </a:t>
            </a:r>
            <a:r>
              <a:rPr lang="en-US" altLang="ko-KR" dirty="0"/>
              <a:t>annotation</a:t>
            </a:r>
            <a:r>
              <a:rPr lang="ko-KR" altLang="en-US" dirty="0"/>
              <a:t>이 존재</a:t>
            </a:r>
            <a:endParaRPr lang="en-US" altLang="ko-KR" dirty="0"/>
          </a:p>
          <a:p>
            <a:pPr lvl="2"/>
            <a:r>
              <a:rPr lang="en-US" altLang="ko-KR" dirty="0"/>
              <a:t>Bdd100k</a:t>
            </a:r>
            <a:r>
              <a:rPr lang="ko-KR" altLang="en-US" dirty="0"/>
              <a:t>를 활용한 </a:t>
            </a:r>
            <a:r>
              <a:rPr lang="en-US" altLang="ko-KR" dirty="0"/>
              <a:t>MTL </a:t>
            </a:r>
            <a:r>
              <a:rPr lang="ko-KR" altLang="en-US" dirty="0"/>
              <a:t>라이브러리가 없기에 기초적인 </a:t>
            </a:r>
            <a:r>
              <a:rPr lang="en-US" altLang="ko-KR" dirty="0"/>
              <a:t>MTL </a:t>
            </a:r>
            <a:r>
              <a:rPr lang="ko-KR" altLang="en-US" dirty="0"/>
              <a:t>구조부터 구현이 필요</a:t>
            </a:r>
            <a:endParaRPr lang="en-US" altLang="ko-KR" dirty="0"/>
          </a:p>
          <a:p>
            <a:pPr lvl="2"/>
            <a:r>
              <a:rPr lang="ko-KR" altLang="en-US" dirty="0"/>
              <a:t>객체 탐지에 대한 </a:t>
            </a:r>
            <a:r>
              <a:rPr lang="en-US" altLang="ko-KR" dirty="0"/>
              <a:t>decoder </a:t>
            </a:r>
            <a:r>
              <a:rPr lang="ko-KR" altLang="en-US" dirty="0"/>
              <a:t>구현이 까다롭기에 </a:t>
            </a:r>
            <a:r>
              <a:rPr lang="en-US" altLang="ko-KR" dirty="0"/>
              <a:t>PVTv2 </a:t>
            </a:r>
            <a:r>
              <a:rPr lang="ko-KR" altLang="en-US" dirty="0"/>
              <a:t>백본의 효용성을 알아본 후</a:t>
            </a:r>
            <a:r>
              <a:rPr lang="en-US" altLang="ko-KR" dirty="0"/>
              <a:t>(</a:t>
            </a:r>
            <a:r>
              <a:rPr lang="ko-KR" altLang="en-US" dirty="0"/>
              <a:t>현 실험</a:t>
            </a:r>
            <a:r>
              <a:rPr lang="en-US" altLang="ko-KR" dirty="0"/>
              <a:t>) </a:t>
            </a:r>
            <a:r>
              <a:rPr lang="ko-KR" altLang="en-US" dirty="0"/>
              <a:t>자율주행 적용을 위한 </a:t>
            </a:r>
            <a:r>
              <a:rPr lang="en-US" altLang="ko-KR" dirty="0"/>
              <a:t>MTL </a:t>
            </a:r>
            <a:r>
              <a:rPr lang="ko-KR" altLang="en-US" dirty="0"/>
              <a:t>구조 구현</a:t>
            </a:r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93721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C3497-1825-B69C-3904-B7A7E7192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30F083-FC63-C279-3F73-717C6550B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차후  실험 계획 및 기대 효과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F66974-D006-7F5D-DC81-2EEB7BCA4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기대 효과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단일 모형으로 다양한 태스크 처리가 필요한 임베디드 시스템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실내 환경에서 요구되는 실내 로봇 비전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실내 </a:t>
            </a:r>
            <a:r>
              <a:rPr lang="en-US" altLang="ko-KR" dirty="0"/>
              <a:t>AR/VR </a:t>
            </a:r>
            <a:r>
              <a:rPr lang="ko-KR" altLang="en-US" dirty="0"/>
              <a:t>환경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lvl="1"/>
            <a:r>
              <a:rPr lang="ko-KR" altLang="en-US" dirty="0"/>
              <a:t>자율 주행 자동차 </a:t>
            </a:r>
            <a:r>
              <a:rPr lang="en-US" altLang="ko-KR" dirty="0"/>
              <a:t>(</a:t>
            </a:r>
            <a:r>
              <a:rPr lang="ko-KR" altLang="en-US" dirty="0"/>
              <a:t>차후 실험을 통해 효용성 확인 예정</a:t>
            </a:r>
            <a:r>
              <a:rPr lang="en-US" altLang="ko-KR" dirty="0"/>
              <a:t>)</a:t>
            </a:r>
          </a:p>
        </p:txBody>
      </p:sp>
      <p:pic>
        <p:nvPicPr>
          <p:cNvPr id="6" name="그림 5" descr="전자제품, 스크린샷, 기계, 공학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259B703-FFCA-8A01-A5B0-5266D7EA7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5210" y="1886989"/>
            <a:ext cx="3084022" cy="308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1475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45C339-E11F-C721-5390-5834F9569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문헌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BD7780-D201-6317-413F-4B1298BF7C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2"/>
            <a:r>
              <a:rPr lang="en-US" altLang="ko-KR" dirty="0">
                <a:hlinkClick r:id="rId2"/>
              </a:rPr>
              <a:t>https://github.com/median-research-group/LibMTL</a:t>
            </a:r>
            <a:endParaRPr lang="en-US" altLang="ko-KR" dirty="0"/>
          </a:p>
          <a:p>
            <a:pPr lvl="2"/>
            <a:r>
              <a:rPr lang="en-US" altLang="ko-KR" dirty="0">
                <a:hlinkClick r:id="rId3"/>
              </a:rPr>
              <a:t>https://github.com/whai362/PVTv2-Seg</a:t>
            </a:r>
            <a:endParaRPr lang="en-US" altLang="ko-KR" dirty="0"/>
          </a:p>
          <a:p>
            <a:pPr lvl="2"/>
            <a:r>
              <a:rPr lang="en-US" altLang="ko-KR" dirty="0">
                <a:hlinkClick r:id="rId4"/>
              </a:rPr>
              <a:t>https://github.com/whai362/PVT</a:t>
            </a:r>
            <a:endParaRPr lang="en-US" altLang="ko-KR" dirty="0"/>
          </a:p>
          <a:p>
            <a:pPr lvl="2"/>
            <a:r>
              <a:rPr lang="en-US" altLang="ko-KR" dirty="0">
                <a:hlinkClick r:id="rId5"/>
              </a:rPr>
              <a:t>https://github.com/PardisTaghavi/SwinMTL</a:t>
            </a:r>
            <a:endParaRPr lang="en-US" altLang="ko-KR" dirty="0"/>
          </a:p>
          <a:p>
            <a:pPr lvl="2"/>
            <a:r>
              <a:rPr lang="en-US" altLang="ko-KR" dirty="0">
                <a:hlinkClick r:id="rId6"/>
              </a:rPr>
              <a:t>https://github.com/microsoft/Swin-Transformer</a:t>
            </a:r>
            <a:endParaRPr lang="en-US" altLang="ko-KR" dirty="0"/>
          </a:p>
          <a:p>
            <a:pPr lvl="2"/>
            <a:r>
              <a:rPr lang="en-US" altLang="ko-KR" dirty="0">
                <a:hlinkClick r:id="rId7"/>
              </a:rPr>
              <a:t>https://arxiv.org/abs/2103.14030</a:t>
            </a:r>
            <a:endParaRPr lang="en-US" altLang="ko-KR" dirty="0"/>
          </a:p>
          <a:p>
            <a:pPr lvl="2"/>
            <a:r>
              <a:rPr lang="en-US" altLang="ko-KR" dirty="0">
                <a:hlinkClick r:id="rId8"/>
              </a:rPr>
              <a:t>https://arxiv.org/abs/2106.13797</a:t>
            </a:r>
            <a:endParaRPr lang="en-US" altLang="ko-KR" dirty="0"/>
          </a:p>
          <a:p>
            <a:pPr lvl="2"/>
            <a:r>
              <a:rPr lang="en-US" altLang="ko-KR" dirty="0">
                <a:hlinkClick r:id="rId9"/>
              </a:rPr>
              <a:t>https://arxiv.org/abs/2203.14338</a:t>
            </a:r>
            <a:endParaRPr lang="en-US" altLang="ko-KR" dirty="0"/>
          </a:p>
          <a:p>
            <a:pPr lvl="2"/>
            <a:r>
              <a:rPr lang="en-US" altLang="ko-KR" dirty="0">
                <a:hlinkClick r:id="rId10"/>
              </a:rPr>
              <a:t>https://arxiv.org/abs/2210.14793</a:t>
            </a:r>
            <a:endParaRPr lang="en-US" altLang="ko-KR" dirty="0"/>
          </a:p>
          <a:p>
            <a:pPr lvl="2"/>
            <a:r>
              <a:rPr lang="en-US" altLang="ko-KR" dirty="0">
                <a:hlinkClick r:id="rId11"/>
              </a:rPr>
              <a:t>https://link.springer.com/article/10.1023/A:1007379606734</a:t>
            </a:r>
            <a:endParaRPr lang="en-US" altLang="ko-KR" dirty="0"/>
          </a:p>
          <a:p>
            <a:pPr lvl="2"/>
            <a:r>
              <a:rPr lang="en-US" altLang="ko-KR" dirty="0">
                <a:hlinkClick r:id="rId12"/>
              </a:rPr>
              <a:t>https://arxiv.org/abs/2403.10662</a:t>
            </a:r>
            <a:endParaRPr lang="en-US" altLang="ko-KR" dirty="0"/>
          </a:p>
          <a:p>
            <a:pPr lvl="2"/>
            <a:r>
              <a:rPr lang="en-US" altLang="ko-KR" dirty="0">
                <a:hlinkClick r:id="rId13"/>
              </a:rPr>
              <a:t>https://openaccess.thecvf.com/content/CVPR2022/html/Bhattacharjee_MulT_An_End-to-End_Multitask_Learning_Transformer_CVPR_2022_paper.html</a:t>
            </a:r>
            <a:endParaRPr lang="en-US" altLang="ko-KR" dirty="0"/>
          </a:p>
          <a:p>
            <a:pPr lvl="2"/>
            <a:r>
              <a:rPr lang="en-US" altLang="ko-KR" dirty="0">
                <a:hlinkClick r:id="rId13"/>
              </a:rPr>
              <a:t>https://openaccess.thecvf.com/content/CVPR2022/html/Bhattacharjee_MulT_An_End-to-End_Multitask_Learning_Transformer_CVPR_2022_paper.html</a:t>
            </a:r>
            <a:endParaRPr lang="en-US" altLang="ko-KR" dirty="0"/>
          </a:p>
          <a:p>
            <a:pPr lvl="2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8740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CDD16-FFD0-3A36-FC4B-6459AFDDB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7B9C42-87BC-8AA6-12D7-5A9B4251D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2AF246-18C3-D051-7112-A3BBFD5F99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연구 배경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699CEE3-5FF5-4AB8-B7C7-29C933692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671" y="2264576"/>
            <a:ext cx="4221266" cy="2545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A3B0C68-36B0-C517-0872-C32E542D2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467" y="2264576"/>
            <a:ext cx="2845492" cy="25458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475835-3E7B-EF5C-A031-57B1AC0DC42D}"/>
              </a:ext>
            </a:extLst>
          </p:cNvPr>
          <p:cNvSpPr txBox="1"/>
          <p:nvPr/>
        </p:nvSpPr>
        <p:spPr>
          <a:xfrm>
            <a:off x="5278173" y="5262961"/>
            <a:ext cx="1211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&lt;MTL</a:t>
            </a:r>
            <a:r>
              <a:rPr lang="ko-KR" altLang="en-US" sz="1000" dirty="0"/>
              <a:t>의 기본 구조</a:t>
            </a:r>
            <a:r>
              <a:rPr lang="en-US" altLang="ko-KR" sz="1000" dirty="0"/>
              <a:t>&gt;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475646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577EA6-D7EB-9E27-F745-5A70E2361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7EFB2A-41B8-5998-40E3-24F275A9FB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MTL</a:t>
            </a:r>
            <a:r>
              <a:rPr lang="ko-KR" altLang="en-US" dirty="0"/>
              <a:t>의 특징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경량화</a:t>
            </a:r>
            <a:r>
              <a:rPr lang="en-US" altLang="ko-KR" dirty="0"/>
              <a:t>: </a:t>
            </a:r>
            <a:r>
              <a:rPr lang="ko-KR" altLang="en-US" dirty="0"/>
              <a:t>다양한 작업을 동시에 처리함으로써 모든 작업을 수행하는데 필요한 모형의 크기 경량화 가능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MTL: MTL</a:t>
            </a:r>
            <a:r>
              <a:rPr lang="ko-KR" altLang="en-US" dirty="0"/>
              <a:t> 모형 하나가 필요</a:t>
            </a:r>
            <a:endParaRPr lang="en-US" altLang="ko-KR" dirty="0"/>
          </a:p>
          <a:p>
            <a:pPr lvl="2"/>
            <a:r>
              <a:rPr lang="en-US" altLang="ko-KR" dirty="0"/>
              <a:t>STL: </a:t>
            </a:r>
            <a:r>
              <a:rPr lang="ko-KR" altLang="en-US" dirty="0"/>
              <a:t>각 작업에 필요한 만큼의 모형이 필요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일반화</a:t>
            </a:r>
            <a:r>
              <a:rPr lang="en-US" altLang="ko-KR" dirty="0"/>
              <a:t>: </a:t>
            </a:r>
            <a:r>
              <a:rPr lang="ko-KR" altLang="en-US" dirty="0"/>
              <a:t>여러 작업에 존재하는 공통된 표현</a:t>
            </a:r>
            <a:r>
              <a:rPr lang="en-US" altLang="ko-KR" dirty="0"/>
              <a:t>(Shared Representation)</a:t>
            </a:r>
            <a:r>
              <a:rPr lang="ko-KR" altLang="en-US" dirty="0"/>
              <a:t> 기반 학습을 통한 모형의 일반화 성능 확보 가능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Shared Representation: </a:t>
            </a:r>
            <a:r>
              <a:rPr lang="ko-KR" altLang="en-US" dirty="0"/>
              <a:t>여러 작업을 처리함에 있어 공통적으로 사용되는 지식</a:t>
            </a:r>
            <a:r>
              <a:rPr lang="en-US" altLang="ko-KR" dirty="0"/>
              <a:t>, </a:t>
            </a:r>
            <a:r>
              <a:rPr lang="ko-KR" altLang="en-US" dirty="0"/>
              <a:t>특징 등을 의미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79746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4951B2-01AF-28D7-E622-865BC0772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1CFF06-00C5-3728-B93C-F47D0A23C7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연구 배경</a:t>
            </a:r>
          </a:p>
        </p:txBody>
      </p:sp>
      <p:pic>
        <p:nvPicPr>
          <p:cNvPr id="5" name="그림 4" descr="야외, 텍스트, 육상 차량, 차량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5312043-D0A5-2B6B-A193-1A98881FE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9015" y="2161989"/>
            <a:ext cx="5673970" cy="3191608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CD970E2C-D709-09D0-CE63-96BD8A94F411}"/>
              </a:ext>
            </a:extLst>
          </p:cNvPr>
          <p:cNvSpPr/>
          <p:nvPr/>
        </p:nvSpPr>
        <p:spPr>
          <a:xfrm>
            <a:off x="3254130" y="2161988"/>
            <a:ext cx="5673970" cy="3191607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4554930-26DC-AF9E-3DA5-437936C75363}"/>
              </a:ext>
            </a:extLst>
          </p:cNvPr>
          <p:cNvSpPr/>
          <p:nvPr/>
        </p:nvSpPr>
        <p:spPr>
          <a:xfrm>
            <a:off x="6832599" y="2444750"/>
            <a:ext cx="2100385" cy="172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FBB7BF9-D42D-1753-EE97-6589E1055765}"/>
              </a:ext>
            </a:extLst>
          </p:cNvPr>
          <p:cNvSpPr/>
          <p:nvPr/>
        </p:nvSpPr>
        <p:spPr>
          <a:xfrm>
            <a:off x="4737100" y="3327400"/>
            <a:ext cx="476250" cy="3937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0BCF0C-1C35-9DD3-BF33-505C8A1D73A8}"/>
              </a:ext>
            </a:extLst>
          </p:cNvPr>
          <p:cNvSpPr/>
          <p:nvPr/>
        </p:nvSpPr>
        <p:spPr>
          <a:xfrm>
            <a:off x="5264149" y="3327400"/>
            <a:ext cx="476250" cy="3937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F117662-BB8A-652E-D927-2ADCB9FAFD36}"/>
              </a:ext>
            </a:extLst>
          </p:cNvPr>
          <p:cNvSpPr/>
          <p:nvPr/>
        </p:nvSpPr>
        <p:spPr>
          <a:xfrm>
            <a:off x="3587750" y="3327400"/>
            <a:ext cx="762000" cy="4303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D0FD2AF-EAD3-23A2-4F31-E1A876ED4274}"/>
              </a:ext>
            </a:extLst>
          </p:cNvPr>
          <p:cNvSpPr/>
          <p:nvPr/>
        </p:nvSpPr>
        <p:spPr>
          <a:xfrm>
            <a:off x="4732213" y="3327400"/>
            <a:ext cx="476251" cy="393700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5FF1E5-259E-3406-D4FF-7454E8ACEFB7}"/>
              </a:ext>
            </a:extLst>
          </p:cNvPr>
          <p:cNvSpPr/>
          <p:nvPr/>
        </p:nvSpPr>
        <p:spPr>
          <a:xfrm>
            <a:off x="5259263" y="3320905"/>
            <a:ext cx="476251" cy="393700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BDFFAEF-A8B4-5D54-6A98-674DFFE5B504}"/>
              </a:ext>
            </a:extLst>
          </p:cNvPr>
          <p:cNvSpPr/>
          <p:nvPr/>
        </p:nvSpPr>
        <p:spPr>
          <a:xfrm>
            <a:off x="6832598" y="2444750"/>
            <a:ext cx="2100385" cy="1727200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8401C8B-D281-6E98-D295-952B48657359}"/>
              </a:ext>
            </a:extLst>
          </p:cNvPr>
          <p:cNvSpPr/>
          <p:nvPr/>
        </p:nvSpPr>
        <p:spPr>
          <a:xfrm>
            <a:off x="3582865" y="3327400"/>
            <a:ext cx="762001" cy="430393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45E0FE8-EB05-95BD-D5C0-B0CE19F1D70D}"/>
              </a:ext>
            </a:extLst>
          </p:cNvPr>
          <p:cNvSpPr/>
          <p:nvPr/>
        </p:nvSpPr>
        <p:spPr>
          <a:xfrm>
            <a:off x="6158520" y="3166269"/>
            <a:ext cx="293083" cy="262731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2A55906-A849-3A61-DEDA-7B032391A9DD}"/>
              </a:ext>
            </a:extLst>
          </p:cNvPr>
          <p:cNvSpPr/>
          <p:nvPr/>
        </p:nvSpPr>
        <p:spPr>
          <a:xfrm>
            <a:off x="3249245" y="2161986"/>
            <a:ext cx="2486269" cy="1165412"/>
          </a:xfrm>
          <a:prstGeom prst="rect">
            <a:avLst/>
          </a:prstGeom>
          <a:solidFill>
            <a:schemeClr val="accent4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00C424-40DD-D148-64AE-FD14320788C4}"/>
              </a:ext>
            </a:extLst>
          </p:cNvPr>
          <p:cNvSpPr/>
          <p:nvPr/>
        </p:nvSpPr>
        <p:spPr>
          <a:xfrm>
            <a:off x="5740400" y="2161986"/>
            <a:ext cx="1087314" cy="1165412"/>
          </a:xfrm>
          <a:prstGeom prst="rect">
            <a:avLst/>
          </a:prstGeom>
          <a:solidFill>
            <a:schemeClr val="accent6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029839-E144-EE02-498F-42912040BD76}"/>
              </a:ext>
            </a:extLst>
          </p:cNvPr>
          <p:cNvSpPr/>
          <p:nvPr/>
        </p:nvSpPr>
        <p:spPr>
          <a:xfrm>
            <a:off x="6824294" y="2161986"/>
            <a:ext cx="2100385" cy="282762"/>
          </a:xfrm>
          <a:prstGeom prst="rect">
            <a:avLst/>
          </a:prstGeom>
          <a:solidFill>
            <a:schemeClr val="accent4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EFBA114-682F-CA5A-E88D-CDF9CA9FEBEF}"/>
              </a:ext>
            </a:extLst>
          </p:cNvPr>
          <p:cNvSpPr/>
          <p:nvPr/>
        </p:nvSpPr>
        <p:spPr>
          <a:xfrm>
            <a:off x="6158521" y="3166269"/>
            <a:ext cx="293083" cy="2627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19FC37A-8E57-031B-25D1-D7949E58CDB0}"/>
              </a:ext>
            </a:extLst>
          </p:cNvPr>
          <p:cNvSpPr/>
          <p:nvPr/>
        </p:nvSpPr>
        <p:spPr>
          <a:xfrm>
            <a:off x="4356104" y="3327398"/>
            <a:ext cx="380996" cy="330202"/>
          </a:xfrm>
          <a:prstGeom prst="rect">
            <a:avLst/>
          </a:prstGeom>
          <a:noFill/>
          <a:ln>
            <a:solidFill>
              <a:srgbClr val="B0009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F97587-C974-30AE-1C21-611CE3E05113}"/>
              </a:ext>
            </a:extLst>
          </p:cNvPr>
          <p:cNvSpPr txBox="1"/>
          <p:nvPr/>
        </p:nvSpPr>
        <p:spPr>
          <a:xfrm>
            <a:off x="5049953" y="5361445"/>
            <a:ext cx="19988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&lt;</a:t>
            </a:r>
            <a:r>
              <a:rPr lang="ko-KR" altLang="en-US" sz="1000" dirty="0"/>
              <a:t>자율주행에서 </a:t>
            </a:r>
            <a:r>
              <a:rPr lang="en-US" altLang="ko-KR" sz="1000" dirty="0"/>
              <a:t>MTL</a:t>
            </a:r>
            <a:r>
              <a:rPr lang="ko-KR" altLang="en-US" sz="1000" dirty="0"/>
              <a:t>의 동작 예시</a:t>
            </a:r>
            <a:r>
              <a:rPr lang="en-US" altLang="ko-KR" sz="1000" dirty="0"/>
              <a:t>&gt;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912687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89EED-5820-5048-355A-E620911CF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3326DB-B585-4481-E46B-767B6ABA24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MTL</a:t>
            </a:r>
            <a:r>
              <a:rPr lang="ko-KR" altLang="en-US" dirty="0"/>
              <a:t> 연구 동향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Multi-Task Learning</a:t>
            </a:r>
            <a:r>
              <a:rPr lang="ko-KR" altLang="en-US" dirty="0"/>
              <a:t>에 최적화된 모형 개발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 err="1"/>
              <a:t>MulT</a:t>
            </a:r>
            <a:r>
              <a:rPr lang="en-US" altLang="ko-KR" dirty="0"/>
              <a:t>, M3ViT, IPT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기존 </a:t>
            </a:r>
            <a:r>
              <a:rPr lang="en-US" altLang="ko-KR" dirty="0"/>
              <a:t>Single-Task Learning</a:t>
            </a:r>
            <a:r>
              <a:rPr lang="ko-KR" altLang="en-US" dirty="0"/>
              <a:t> 모형의 </a:t>
            </a:r>
            <a:r>
              <a:rPr lang="en-US" altLang="ko-KR" dirty="0"/>
              <a:t>MTL</a:t>
            </a:r>
            <a:r>
              <a:rPr lang="ko-KR" altLang="en-US" dirty="0"/>
              <a:t>로의 확장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Swin MTL</a:t>
            </a:r>
          </a:p>
        </p:txBody>
      </p:sp>
    </p:spTree>
    <p:extLst>
      <p:ext uri="{BB962C8B-B14F-4D97-AF65-F5344CB8AC3E}">
        <p14:creationId xmlns:p14="http://schemas.microsoft.com/office/powerpoint/2010/main" val="1363615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3C8C35-87A3-A19B-641E-CB89C0C35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E0977A-43B6-7634-039B-453E45D280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연구 목적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PVTv2 (Pyramid Vision Transformer v2)</a:t>
            </a:r>
            <a:r>
              <a:rPr lang="ko-KR" altLang="en-US" dirty="0"/>
              <a:t>를 백본 네트워크로 활용한 </a:t>
            </a:r>
            <a:r>
              <a:rPr lang="en-US" altLang="ko-KR" dirty="0"/>
              <a:t>MTL </a:t>
            </a:r>
            <a:r>
              <a:rPr lang="ko-KR" altLang="en-US" dirty="0"/>
              <a:t>모형 개발 </a:t>
            </a:r>
            <a:r>
              <a:rPr lang="en-US" altLang="ko-KR" dirty="0"/>
              <a:t>PVTv2</a:t>
            </a:r>
            <a:r>
              <a:rPr lang="ko-KR" altLang="en-US" dirty="0"/>
              <a:t> 프레임워크 확장 및 성능 개선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자율주행 환경에서 요구되는 이미지 분류</a:t>
            </a:r>
            <a:r>
              <a:rPr lang="en-US" altLang="ko-KR" dirty="0"/>
              <a:t>, </a:t>
            </a:r>
            <a:r>
              <a:rPr lang="ko-KR" altLang="en-US" dirty="0"/>
              <a:t>객체 탐지</a:t>
            </a:r>
            <a:r>
              <a:rPr lang="en-US" altLang="ko-KR" dirty="0"/>
              <a:t>, </a:t>
            </a:r>
            <a:r>
              <a:rPr lang="ko-KR" altLang="en-US" dirty="0"/>
              <a:t>의미론적 분할 작업을 하나의 모델로 처리</a:t>
            </a:r>
          </a:p>
          <a:p>
            <a:pPr lvl="1"/>
            <a:endParaRPr lang="ko-KR" altLang="en-US" dirty="0"/>
          </a:p>
          <a:p>
            <a:pPr lvl="1"/>
            <a:r>
              <a:rPr lang="en-US" altLang="ko-KR" dirty="0"/>
              <a:t>STL</a:t>
            </a:r>
            <a:r>
              <a:rPr lang="ko-KR" altLang="en-US" dirty="0"/>
              <a:t> 모형을 </a:t>
            </a:r>
            <a:r>
              <a:rPr lang="en-US" altLang="ko-KR" dirty="0"/>
              <a:t>MTL</a:t>
            </a:r>
            <a:r>
              <a:rPr lang="ko-KR" altLang="en-US" dirty="0"/>
              <a:t>모형으로 확장한 모형과의 비교를 통한 백본 네트워크 교체의 유효성 확인</a:t>
            </a:r>
            <a:endParaRPr lang="en-US" altLang="ko-KR" dirty="0"/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경량화</a:t>
            </a:r>
            <a:r>
              <a:rPr lang="en-US" altLang="ko-KR" dirty="0"/>
              <a:t>, </a:t>
            </a:r>
            <a:r>
              <a:rPr lang="ko-KR" altLang="en-US" dirty="0"/>
              <a:t>확장성</a:t>
            </a:r>
            <a:r>
              <a:rPr lang="en-US" altLang="ko-KR" dirty="0"/>
              <a:t>, </a:t>
            </a:r>
            <a:r>
              <a:rPr lang="ko-KR" altLang="en-US" dirty="0"/>
              <a:t>정확도를 파악한 문제 해결 적용 가능성 확인</a:t>
            </a:r>
          </a:p>
        </p:txBody>
      </p:sp>
    </p:spTree>
    <p:extLst>
      <p:ext uri="{BB962C8B-B14F-4D97-AF65-F5344CB8AC3E}">
        <p14:creationId xmlns:p14="http://schemas.microsoft.com/office/powerpoint/2010/main" val="4194735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63E7D4-7193-C94C-E307-7C697B13F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DF5368-2F0C-7A87-4AD1-E302CBA242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ko-KR" altLang="en-US" dirty="0"/>
              <a:t>팀원 소개 및 협업 내용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김수영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PVTv2 </a:t>
            </a:r>
            <a:r>
              <a:rPr lang="ko-KR" altLang="en-US" dirty="0"/>
              <a:t>백본 네트워크 구현</a:t>
            </a:r>
            <a:endParaRPr lang="en-US" altLang="ko-KR" dirty="0"/>
          </a:p>
          <a:p>
            <a:pPr lvl="2"/>
            <a:r>
              <a:rPr lang="en-US" altLang="ko-KR" dirty="0" err="1"/>
              <a:t>LibMTL</a:t>
            </a:r>
            <a:r>
              <a:rPr lang="en-US" altLang="ko-KR" dirty="0"/>
              <a:t> </a:t>
            </a:r>
            <a:r>
              <a:rPr lang="ko-KR" altLang="en-US" dirty="0"/>
              <a:t>오픈소스를 활용한 </a:t>
            </a:r>
            <a:r>
              <a:rPr lang="en-US" altLang="ko-KR" dirty="0"/>
              <a:t>MTL</a:t>
            </a:r>
            <a:r>
              <a:rPr lang="ko-KR" altLang="en-US" dirty="0"/>
              <a:t> 학습 및 실험</a:t>
            </a:r>
            <a:endParaRPr lang="en-US" altLang="ko-KR" dirty="0"/>
          </a:p>
          <a:p>
            <a:pPr lvl="2"/>
            <a:r>
              <a:rPr lang="ko-KR" altLang="en-US" dirty="0"/>
              <a:t>보고서 </a:t>
            </a:r>
            <a:r>
              <a:rPr lang="en-US" altLang="ko-KR" dirty="0"/>
              <a:t>/ </a:t>
            </a:r>
            <a:r>
              <a:rPr lang="ko-KR" altLang="en-US" dirty="0"/>
              <a:t>발표자료 제작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ko-KR" altLang="en-US" dirty="0"/>
              <a:t>송재현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ko-KR" altLang="en-US" dirty="0"/>
              <a:t>성능 평가 지표 탐색 및 구현</a:t>
            </a:r>
            <a:endParaRPr lang="en-US" altLang="ko-KR" dirty="0"/>
          </a:p>
          <a:p>
            <a:pPr lvl="2"/>
            <a:r>
              <a:rPr lang="ko-KR" altLang="en-US" dirty="0"/>
              <a:t>시각화 구현</a:t>
            </a:r>
            <a:endParaRPr lang="en-US" altLang="ko-KR" dirty="0"/>
          </a:p>
          <a:p>
            <a:pPr lvl="2"/>
            <a:r>
              <a:rPr lang="ko-KR" altLang="en-US" dirty="0"/>
              <a:t>보고서 </a:t>
            </a:r>
            <a:r>
              <a:rPr lang="en-US" altLang="ko-KR" dirty="0"/>
              <a:t>/ </a:t>
            </a:r>
            <a:r>
              <a:rPr lang="ko-KR" altLang="en-US" dirty="0"/>
              <a:t>발표자료 제작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GitHub, Zoom, </a:t>
            </a:r>
            <a:r>
              <a:rPr lang="ko-KR" altLang="en-US" dirty="0"/>
              <a:t>모바일 메신저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대면 미팅을 활용한 협업 활동 진행</a:t>
            </a:r>
            <a:endParaRPr lang="en-US" altLang="ko-K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C0D6C2-CE5C-DBC0-BE35-DA579D338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1340" y="1543861"/>
            <a:ext cx="2658181" cy="1993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A8739A9-A06A-A755-F2F7-B69AAEFFF4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1340" y="3797847"/>
            <a:ext cx="2658181" cy="1993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5574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0A0EAE-B2E8-612B-EEB2-ADEC5DCA5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분석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1C4051-6DE4-EB39-AA6B-8D9743C750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이해관계자 설문조사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목적</a:t>
            </a:r>
            <a:r>
              <a:rPr lang="en-US" altLang="ko-KR" dirty="0"/>
              <a:t>: MTL</a:t>
            </a:r>
            <a:r>
              <a:rPr lang="ko-KR" altLang="en-US" dirty="0"/>
              <a:t>에 대한 대중 인식 파악 및 연구 목적의 타당성 확인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설문 대상</a:t>
            </a:r>
            <a:r>
              <a:rPr lang="en-US" altLang="ko-KR" dirty="0"/>
              <a:t>: </a:t>
            </a:r>
            <a:r>
              <a:rPr lang="ko-KR" altLang="en-US" dirty="0"/>
              <a:t>조원 지인</a:t>
            </a:r>
            <a:r>
              <a:rPr lang="en-US" altLang="ko-KR" dirty="0"/>
              <a:t>, </a:t>
            </a:r>
            <a:r>
              <a:rPr lang="ko-KR" altLang="en-US" dirty="0"/>
              <a:t>교내 커뮤니티 등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설문 방식</a:t>
            </a:r>
            <a:r>
              <a:rPr lang="en-US" altLang="ko-KR" dirty="0"/>
              <a:t>: Google Form (</a:t>
            </a:r>
            <a:r>
              <a:rPr lang="ko-KR" altLang="en-US" dirty="0"/>
              <a:t>총 </a:t>
            </a:r>
            <a:r>
              <a:rPr lang="en-US" altLang="ko-KR" dirty="0"/>
              <a:t>25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</a:p>
          <a:p>
            <a:pPr lvl="1"/>
            <a:endParaRPr lang="en-US" altLang="ko-KR" dirty="0"/>
          </a:p>
        </p:txBody>
      </p:sp>
      <p:pic>
        <p:nvPicPr>
          <p:cNvPr id="2050" name="Picture 2" descr="양식 응답 차트. 질문 제목: 소속 (주전공 기준). 응답 수: 응답 25개.">
            <a:extLst>
              <a:ext uri="{FF2B5EF4-FFF2-40B4-BE49-F238E27FC236}">
                <a16:creationId xmlns:a16="http://schemas.microsoft.com/office/drawing/2014/main" id="{028E91F5-FCC4-4426-D7AC-06EA4FF80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835" y="3996160"/>
            <a:ext cx="4068980" cy="1711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양식 응답 차트. 질문 제목: 학년. 응답 수: 응답 25개.">
            <a:extLst>
              <a:ext uri="{FF2B5EF4-FFF2-40B4-BE49-F238E27FC236}">
                <a16:creationId xmlns:a16="http://schemas.microsoft.com/office/drawing/2014/main" id="{AC4A3D2E-3ECD-9E20-6E7A-F8E83F138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6585" y="3996160"/>
            <a:ext cx="4068980" cy="1711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6135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사용자 지정 3">
      <a:majorFont>
        <a:latin typeface="나눔바른고딕OTF"/>
        <a:ea typeface="나눔바른고딕OTF"/>
        <a:cs typeface=""/>
      </a:majorFont>
      <a:minorFont>
        <a:latin typeface="나눔바른고딕OTF"/>
        <a:ea typeface="나눔바른고딕OTF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D873A117FAA27448FB880AD3CBDA597" ma:contentTypeVersion="3" ma:contentTypeDescription="새 문서를 만듭니다." ma:contentTypeScope="" ma:versionID="538d27ed0c64cfe117362421f09006ff">
  <xsd:schema xmlns:xsd="http://www.w3.org/2001/XMLSchema" xmlns:xs="http://www.w3.org/2001/XMLSchema" xmlns:p="http://schemas.microsoft.com/office/2006/metadata/properties" xmlns:ns2="79d56c9c-fefd-428b-b85b-3983670f74b4" targetNamespace="http://schemas.microsoft.com/office/2006/metadata/properties" ma:root="true" ma:fieldsID="e0813796597d98bfb989a56f24602be3" ns2:_="">
    <xsd:import namespace="79d56c9c-fefd-428b-b85b-3983670f74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d56c9c-fefd-428b-b85b-3983670f74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C9552FC-D935-4B74-A800-54F4CFA5C4D8}">
  <ds:schemaRefs>
    <ds:schemaRef ds:uri="79d56c9c-fefd-428b-b85b-3983670f74b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EF3564C-2C33-4532-B679-B22BEF2D773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F52C1F-735D-4614-B5E9-00D151FC7697}">
  <ds:schemaRefs>
    <ds:schemaRef ds:uri="79d56c9c-fefd-428b-b85b-3983670f74b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14a54c8a-2b3f-4f0b-928a-376f2f2beb46}" enabled="1" method="Privileged" siteId="{5afa09fd-c4be-434d-830d-f4765c449035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1710</Words>
  <Application>Microsoft Office PowerPoint</Application>
  <PresentationFormat>와이드스크린</PresentationFormat>
  <Paragraphs>442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3" baseType="lpstr">
      <vt:lpstr>나눔바른고딕OTF</vt:lpstr>
      <vt:lpstr>나눔스퀘어 Bold</vt:lpstr>
      <vt:lpstr>나눔스퀘어 ExtraBold</vt:lpstr>
      <vt:lpstr>Wingdings</vt:lpstr>
      <vt:lpstr>Arial</vt:lpstr>
      <vt:lpstr>맑은 고딕</vt:lpstr>
      <vt:lpstr>Office 테마</vt:lpstr>
      <vt:lpstr>PowerPoint 프레젠테이션</vt:lpstr>
      <vt:lpstr>  목차</vt:lpstr>
      <vt:lpstr>프로젝트 개요</vt:lpstr>
      <vt:lpstr>프로젝트 개요</vt:lpstr>
      <vt:lpstr>프로젝트 개요</vt:lpstr>
      <vt:lpstr>프로젝트 개요</vt:lpstr>
      <vt:lpstr>프로젝트 개요</vt:lpstr>
      <vt:lpstr>프로젝트 개요</vt:lpstr>
      <vt:lpstr>사용자 분석</vt:lpstr>
      <vt:lpstr>사용자 분석</vt:lpstr>
      <vt:lpstr>사용자 분석</vt:lpstr>
      <vt:lpstr>사용자 분석</vt:lpstr>
      <vt:lpstr>핵심 아이디어</vt:lpstr>
      <vt:lpstr>핵심 아이디어</vt:lpstr>
      <vt:lpstr>데모</vt:lpstr>
      <vt:lpstr>데모</vt:lpstr>
      <vt:lpstr>테스트</vt:lpstr>
      <vt:lpstr>테스트</vt:lpstr>
      <vt:lpstr>실험 결과</vt:lpstr>
      <vt:lpstr>실험 결과</vt:lpstr>
      <vt:lpstr>실험 결과</vt:lpstr>
      <vt:lpstr>실험 결과</vt:lpstr>
      <vt:lpstr>실험 결과</vt:lpstr>
      <vt:lpstr>차후  실험 계획 및 기대 효과</vt:lpstr>
      <vt:lpstr>차후  실험 계획 및 기대 효과</vt:lpstr>
      <vt:lpstr>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노새미님(Sammy)/역량혁신팀</dc:creator>
  <cp:lastModifiedBy>Sooyoung Kim</cp:lastModifiedBy>
  <cp:revision>39</cp:revision>
  <dcterms:created xsi:type="dcterms:W3CDTF">2025-04-01T02:08:58Z</dcterms:created>
  <dcterms:modified xsi:type="dcterms:W3CDTF">2025-05-30T22:26:11Z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0x0101003D873A117FAA27448FB880AD3CBDA597</vt:lpwstr>
  </property>
</Properties>
</file>

<file path=docProps/thumbnail.jpeg>
</file>